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sldIdLst>
    <p:sldId id="256" r:id="rId2"/>
    <p:sldId id="412" r:id="rId3"/>
    <p:sldId id="481" r:id="rId4"/>
    <p:sldId id="413" r:id="rId5"/>
    <p:sldId id="414" r:id="rId6"/>
    <p:sldId id="415" r:id="rId7"/>
    <p:sldId id="416" r:id="rId8"/>
    <p:sldId id="417" r:id="rId9"/>
    <p:sldId id="418" r:id="rId10"/>
    <p:sldId id="419" r:id="rId11"/>
    <p:sldId id="486" r:id="rId12"/>
    <p:sldId id="468" r:id="rId13"/>
    <p:sldId id="469" r:id="rId14"/>
    <p:sldId id="470" r:id="rId15"/>
    <p:sldId id="471" r:id="rId16"/>
    <p:sldId id="472" r:id="rId17"/>
    <p:sldId id="473" r:id="rId18"/>
    <p:sldId id="474" r:id="rId19"/>
    <p:sldId id="475" r:id="rId20"/>
    <p:sldId id="476" r:id="rId21"/>
    <p:sldId id="477" r:id="rId22"/>
    <p:sldId id="478" r:id="rId23"/>
    <p:sldId id="480" r:id="rId24"/>
    <p:sldId id="487" r:id="rId25"/>
    <p:sldId id="479" r:id="rId26"/>
    <p:sldId id="488" r:id="rId27"/>
    <p:sldId id="482" r:id="rId28"/>
    <p:sldId id="421" r:id="rId29"/>
    <p:sldId id="437" r:id="rId30"/>
    <p:sldId id="438" r:id="rId31"/>
    <p:sldId id="364" r:id="rId32"/>
    <p:sldId id="439" r:id="rId33"/>
    <p:sldId id="440" r:id="rId34"/>
    <p:sldId id="351" r:id="rId35"/>
    <p:sldId id="353" r:id="rId36"/>
    <p:sldId id="360" r:id="rId37"/>
    <p:sldId id="354" r:id="rId38"/>
    <p:sldId id="312" r:id="rId39"/>
    <p:sldId id="404" r:id="rId40"/>
    <p:sldId id="329" r:id="rId41"/>
    <p:sldId id="330" r:id="rId42"/>
    <p:sldId id="441" r:id="rId43"/>
    <p:sldId id="423" r:id="rId44"/>
    <p:sldId id="442" r:id="rId45"/>
    <p:sldId id="443" r:id="rId46"/>
    <p:sldId id="424" r:id="rId47"/>
    <p:sldId id="484" r:id="rId48"/>
    <p:sldId id="369" r:id="rId49"/>
    <p:sldId id="370" r:id="rId50"/>
    <p:sldId id="371" r:id="rId51"/>
    <p:sldId id="372" r:id="rId52"/>
    <p:sldId id="373" r:id="rId53"/>
    <p:sldId id="491" r:id="rId54"/>
    <p:sldId id="493" r:id="rId55"/>
    <p:sldId id="489" r:id="rId56"/>
    <p:sldId id="492" r:id="rId57"/>
    <p:sldId id="382" r:id="rId58"/>
    <p:sldId id="344" r:id="rId59"/>
    <p:sldId id="448" r:id="rId60"/>
    <p:sldId id="449" r:id="rId61"/>
    <p:sldId id="409" r:id="rId62"/>
    <p:sldId id="450" r:id="rId63"/>
    <p:sldId id="451" r:id="rId64"/>
    <p:sldId id="490" r:id="rId65"/>
    <p:sldId id="485" r:id="rId66"/>
    <p:sldId id="452" r:id="rId67"/>
    <p:sldId id="453" r:id="rId68"/>
    <p:sldId id="454" r:id="rId69"/>
    <p:sldId id="455" r:id="rId70"/>
    <p:sldId id="391" r:id="rId71"/>
    <p:sldId id="394" r:id="rId72"/>
    <p:sldId id="395" r:id="rId73"/>
    <p:sldId id="397" r:id="rId74"/>
    <p:sldId id="396" r:id="rId7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9" autoAdjust="0"/>
    <p:restoredTop sz="99168" autoAdjust="0"/>
  </p:normalViewPr>
  <p:slideViewPr>
    <p:cSldViewPr snapToGrid="0" snapToObjects="1">
      <p:cViewPr varScale="1">
        <p:scale>
          <a:sx n="84" d="100"/>
          <a:sy n="84" d="100"/>
        </p:scale>
        <p:origin x="-170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5" d="100"/>
        <a:sy n="115" d="100"/>
      </p:scale>
      <p:origin x="0" y="109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notesMaster" Target="notesMasters/notesMaster1.xml"/><Relationship Id="rId77" Type="http://schemas.openxmlformats.org/officeDocument/2006/relationships/printerSettings" Target="printerSettings/printerSettings1.bin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cohen:Desktop:trip:ws%20talk:haitien-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foo!$B$10</c:f>
              <c:strCache>
                <c:ptCount val="1"/>
                <c:pt idx="0">
                  <c:v>Citeseer</c:v>
                </c:pt>
              </c:strCache>
            </c:strRef>
          </c:tx>
          <c:invertIfNegative val="0"/>
          <c:cat>
            <c:strRef>
              <c:f>foo!$A$11:$A$16</c:f>
              <c:strCache>
                <c:ptCount val="6"/>
                <c:pt idx="0">
                  <c:v>TensorLog + no heuristics</c:v>
                </c:pt>
                <c:pt idx="1">
                  <c:v>Tensorlog  + entropy reg</c:v>
                </c:pt>
                <c:pt idx="2">
                  <c:v>Tensorlog + entropy over edges</c:v>
                </c:pt>
                <c:pt idx="3">
                  <c:v>Tensorlog + LP (citation)</c:v>
                </c:pt>
                <c:pt idx="4">
                  <c:v>Tensorlog + LP (co-citation)</c:v>
                </c:pt>
                <c:pt idx="5">
                  <c:v> Tensorlog + all heuristics</c:v>
                </c:pt>
              </c:strCache>
            </c:strRef>
          </c:cat>
          <c:val>
            <c:numRef>
              <c:f>foo!$B$11:$B$16</c:f>
              <c:numCache>
                <c:formatCode>General</c:formatCode>
                <c:ptCount val="6"/>
                <c:pt idx="0">
                  <c:v>8.529945553539006</c:v>
                </c:pt>
                <c:pt idx="1">
                  <c:v>9.43738656987295</c:v>
                </c:pt>
                <c:pt idx="2">
                  <c:v>11.43375680580761</c:v>
                </c:pt>
                <c:pt idx="3">
                  <c:v>11.25226860254082</c:v>
                </c:pt>
                <c:pt idx="4">
                  <c:v>10.52631578947367</c:v>
                </c:pt>
                <c:pt idx="5">
                  <c:v>11.97822141560797</c:v>
                </c:pt>
              </c:numCache>
            </c:numRef>
          </c:val>
        </c:ser>
        <c:ser>
          <c:idx val="1"/>
          <c:order val="1"/>
          <c:tx>
            <c:strRef>
              <c:f>foo!$C$10</c:f>
              <c:strCache>
                <c:ptCount val="1"/>
                <c:pt idx="0">
                  <c:v>Cora</c:v>
                </c:pt>
              </c:strCache>
            </c:strRef>
          </c:tx>
          <c:invertIfNegative val="0"/>
          <c:cat>
            <c:strRef>
              <c:f>foo!$A$11:$A$16</c:f>
              <c:strCache>
                <c:ptCount val="6"/>
                <c:pt idx="0">
                  <c:v>TensorLog + no heuristics</c:v>
                </c:pt>
                <c:pt idx="1">
                  <c:v>Tensorlog  + entropy reg</c:v>
                </c:pt>
                <c:pt idx="2">
                  <c:v>Tensorlog + entropy over edges</c:v>
                </c:pt>
                <c:pt idx="3">
                  <c:v>Tensorlog + LP (citation)</c:v>
                </c:pt>
                <c:pt idx="4">
                  <c:v>Tensorlog + LP (co-citation)</c:v>
                </c:pt>
                <c:pt idx="5">
                  <c:v> Tensorlog + all heuristics</c:v>
                </c:pt>
              </c:strCache>
            </c:strRef>
          </c:cat>
          <c:val>
            <c:numRef>
              <c:f>foo!$C$11:$C$16</c:f>
              <c:numCache>
                <c:formatCode>General</c:formatCode>
                <c:ptCount val="6"/>
                <c:pt idx="0">
                  <c:v>2.065404475043031</c:v>
                </c:pt>
                <c:pt idx="1">
                  <c:v>3.098106712564547</c:v>
                </c:pt>
                <c:pt idx="2">
                  <c:v>3.786574870912224</c:v>
                </c:pt>
                <c:pt idx="3">
                  <c:v>4.130808950086061</c:v>
                </c:pt>
                <c:pt idx="4">
                  <c:v>3.614457831325305</c:v>
                </c:pt>
                <c:pt idx="5">
                  <c:v>4.130808950086061</c:v>
                </c:pt>
              </c:numCache>
            </c:numRef>
          </c:val>
        </c:ser>
        <c:ser>
          <c:idx val="2"/>
          <c:order val="2"/>
          <c:tx>
            <c:strRef>
              <c:f>foo!$D$10</c:f>
              <c:strCache>
                <c:ptCount val="1"/>
                <c:pt idx="0">
                  <c:v>Pubmed</c:v>
                </c:pt>
              </c:strCache>
            </c:strRef>
          </c:tx>
          <c:invertIfNegative val="0"/>
          <c:cat>
            <c:strRef>
              <c:f>foo!$A$11:$A$16</c:f>
              <c:strCache>
                <c:ptCount val="6"/>
                <c:pt idx="0">
                  <c:v>TensorLog + no heuristics</c:v>
                </c:pt>
                <c:pt idx="1">
                  <c:v>Tensorlog  + entropy reg</c:v>
                </c:pt>
                <c:pt idx="2">
                  <c:v>Tensorlog + entropy over edges</c:v>
                </c:pt>
                <c:pt idx="3">
                  <c:v>Tensorlog + LP (citation)</c:v>
                </c:pt>
                <c:pt idx="4">
                  <c:v>Tensorlog + LP (co-citation)</c:v>
                </c:pt>
                <c:pt idx="5">
                  <c:v> Tensorlog + all heuristics</c:v>
                </c:pt>
              </c:strCache>
            </c:strRef>
          </c:cat>
          <c:val>
            <c:numRef>
              <c:f>foo!$D$11:$D$16</c:f>
              <c:numCache>
                <c:formatCode>General</c:formatCode>
                <c:ptCount val="6"/>
                <c:pt idx="0">
                  <c:v>2.718168812589416</c:v>
                </c:pt>
                <c:pt idx="1">
                  <c:v>4.577968526466385</c:v>
                </c:pt>
                <c:pt idx="2">
                  <c:v>4.864091559370528</c:v>
                </c:pt>
                <c:pt idx="3">
                  <c:v>4.005722460658087</c:v>
                </c:pt>
                <c:pt idx="4">
                  <c:v>3.719599427753938</c:v>
                </c:pt>
                <c:pt idx="5">
                  <c:v>5.57939914163091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4433512"/>
        <c:axId val="2145386504"/>
      </c:barChart>
      <c:catAx>
        <c:axId val="-2134433512"/>
        <c:scaling>
          <c:orientation val="minMax"/>
        </c:scaling>
        <c:delete val="0"/>
        <c:axPos val="l"/>
        <c:majorTickMark val="out"/>
        <c:minorTickMark val="none"/>
        <c:tickLblPos val="nextTo"/>
        <c:crossAx val="2145386504"/>
        <c:crosses val="autoZero"/>
        <c:auto val="1"/>
        <c:lblAlgn val="ctr"/>
        <c:lblOffset val="100"/>
        <c:noMultiLvlLbl val="0"/>
      </c:catAx>
      <c:valAx>
        <c:axId val="2145386504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-213443351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16709755030621"/>
          <c:y val="0.0549795858850977"/>
          <c:w val="0.147179133858268"/>
          <c:h val="0.27892935258092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B7F22-DB56-5E4B-AACC-256CDDF32E57}" type="datetimeFigureOut">
              <a:rPr lang="en-US" smtClean="0"/>
              <a:t>2/3/18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07DAE-3B2D-234C-90C5-E8D5458BE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60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weights are defined</a:t>
            </a:r>
            <a:r>
              <a:rPr lang="en-US" baseline="0" dirty="0" smtClean="0"/>
              <a:t> by program and computed on-the-fly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638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Shape 4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48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6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2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0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Shape 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Shape 4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72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4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999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7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79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2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5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0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45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11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79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5D81A-E08B-B747-AC1E-47EA7E8C156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3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34794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Probabilistic Logics as </a:t>
            </a:r>
            <a:br>
              <a:rPr lang="en-US" dirty="0" smtClean="0"/>
            </a:br>
            <a:r>
              <a:rPr lang="en-US" dirty="0" smtClean="0"/>
              <a:t>Declarative Bias for Learners</a:t>
            </a:r>
            <a:endParaRPr lang="en-US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9764" y="3811691"/>
            <a:ext cx="6724206" cy="2680246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William W Cohen </a:t>
            </a:r>
          </a:p>
          <a:p>
            <a:r>
              <a:rPr lang="en-US" sz="2000" smtClean="0">
                <a:solidFill>
                  <a:schemeClr val="tx1"/>
                </a:solidFill>
              </a:rPr>
              <a:t>Carnegie </a:t>
            </a:r>
            <a:r>
              <a:rPr lang="en-US" sz="2000" dirty="0" smtClean="0">
                <a:solidFill>
                  <a:schemeClr val="tx1"/>
                </a:solidFill>
              </a:rPr>
              <a:t>Mellon University </a:t>
            </a:r>
            <a:r>
              <a:rPr lang="en-US" sz="2200" b="1" dirty="0" smtClean="0">
                <a:solidFill>
                  <a:schemeClr val="tx1"/>
                </a:solidFill>
                <a:sym typeface="Wingdings"/>
              </a:rPr>
              <a:t> </a:t>
            </a:r>
            <a:r>
              <a:rPr lang="en-US" sz="2200" b="1" dirty="0" smtClean="0">
                <a:solidFill>
                  <a:schemeClr val="tx1"/>
                </a:solidFill>
              </a:rPr>
              <a:t>Google</a:t>
            </a:r>
          </a:p>
          <a:p>
            <a:r>
              <a:rPr lang="en-US" sz="2000" dirty="0" smtClean="0"/>
              <a:t>joint with</a:t>
            </a:r>
            <a:r>
              <a:rPr lang="en-US" sz="2400" dirty="0" smtClean="0"/>
              <a:t> </a:t>
            </a:r>
          </a:p>
          <a:p>
            <a:r>
              <a:rPr lang="en-US" sz="2400" dirty="0" err="1" smtClean="0"/>
              <a:t>Lidong</a:t>
            </a:r>
            <a:r>
              <a:rPr lang="en-US" sz="2400" dirty="0" smtClean="0"/>
              <a:t> Bing</a:t>
            </a:r>
            <a:r>
              <a:rPr lang="en-US" sz="2400" dirty="0"/>
              <a:t>, </a:t>
            </a:r>
            <a:r>
              <a:rPr lang="en-US" sz="2400" dirty="0" err="1" smtClean="0"/>
              <a:t>Bhuwan</a:t>
            </a:r>
            <a:r>
              <a:rPr lang="en-US" sz="2400" dirty="0" smtClean="0"/>
              <a:t> </a:t>
            </a:r>
            <a:r>
              <a:rPr lang="en-US" sz="2400" dirty="0" err="1" smtClean="0"/>
              <a:t>Dhingra</a:t>
            </a:r>
            <a:r>
              <a:rPr lang="en-US" sz="2400" dirty="0" smtClean="0"/>
              <a:t>, Kathryn </a:t>
            </a:r>
            <a:r>
              <a:rPr lang="en-US" sz="2400" dirty="0" err="1"/>
              <a:t>Rivard</a:t>
            </a:r>
            <a:r>
              <a:rPr lang="en-US" sz="2400" dirty="0"/>
              <a:t> </a:t>
            </a:r>
            <a:r>
              <a:rPr lang="en-US" sz="2400" dirty="0" err="1" smtClean="0"/>
              <a:t>Mazaitis</a:t>
            </a:r>
            <a:r>
              <a:rPr lang="en-US" sz="2400" dirty="0" smtClean="0"/>
              <a:t>, </a:t>
            </a:r>
          </a:p>
          <a:p>
            <a:r>
              <a:rPr lang="en-US" sz="2400" dirty="0" err="1" smtClean="0"/>
              <a:t>Haitien</a:t>
            </a:r>
            <a:r>
              <a:rPr lang="en-US" sz="2400" dirty="0" smtClean="0"/>
              <a:t> Sun, William Yang Wong, Fan Yang, </a:t>
            </a:r>
            <a:r>
              <a:rPr lang="en-US" sz="2400" dirty="0" err="1" smtClean="0"/>
              <a:t>Zhilin</a:t>
            </a:r>
            <a:r>
              <a:rPr lang="en-US" sz="2400" dirty="0" smtClean="0"/>
              <a:t> Yang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49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35266"/>
              </p:ext>
            </p:extLst>
          </p:nvPr>
        </p:nvGraphicFramePr>
        <p:xfrm>
          <a:off x="5727699" y="1713704"/>
          <a:ext cx="2108200" cy="44307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54100"/>
                <a:gridCol w="1054100"/>
              </a:tblGrid>
              <a:tr h="6276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feature-vector labeled edges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pSGD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18" name="Up-Down Arrow 17"/>
          <p:cNvSpPr/>
          <p:nvPr/>
        </p:nvSpPr>
        <p:spPr>
          <a:xfrm>
            <a:off x="7162800" y="4876800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6096000" y="4876800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6553200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5" name="TextBox 20"/>
          <p:cNvSpPr txBox="1">
            <a:spLocks noChangeArrowheads="1"/>
          </p:cNvSpPr>
          <p:nvPr/>
        </p:nvSpPr>
        <p:spPr bwMode="auto">
          <a:xfrm>
            <a:off x="6416675" y="3810000"/>
            <a:ext cx="51752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fast</a:t>
            </a:r>
            <a:endParaRPr lang="en-US" sz="1800" i="1"/>
          </a:p>
        </p:txBody>
      </p:sp>
      <p:sp>
        <p:nvSpPr>
          <p:cNvPr id="23" name="Up-Down Arrow 22"/>
          <p:cNvSpPr/>
          <p:nvPr/>
        </p:nvSpPr>
        <p:spPr>
          <a:xfrm>
            <a:off x="6662738" y="22860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9" name="TextBox 24"/>
          <p:cNvSpPr txBox="1">
            <a:spLocks noChangeArrowheads="1"/>
          </p:cNvSpPr>
          <p:nvPr/>
        </p:nvSpPr>
        <p:spPr bwMode="auto">
          <a:xfrm>
            <a:off x="5867400" y="6172200"/>
            <a:ext cx="66675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linear</a:t>
            </a:r>
            <a:endParaRPr lang="en-US" sz="1800" i="1"/>
          </a:p>
        </p:txBody>
      </p:sp>
      <p:sp>
        <p:nvSpPr>
          <p:cNvPr id="57410" name="TextBox 25"/>
          <p:cNvSpPr txBox="1">
            <a:spLocks noChangeArrowheads="1"/>
          </p:cNvSpPr>
          <p:nvPr/>
        </p:nvSpPr>
        <p:spPr bwMode="auto">
          <a:xfrm>
            <a:off x="6781800" y="6172200"/>
            <a:ext cx="1096963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i="1"/>
              <a:t>fast, but </a:t>
            </a:r>
          </a:p>
          <a:p>
            <a:pPr algn="ctr" eaLnBrk="1" hangingPunct="1"/>
            <a:r>
              <a:rPr lang="en-US" sz="1400" i="1"/>
              <a:t>not convex</a:t>
            </a:r>
            <a:endParaRPr lang="en-US" sz="1800" i="1"/>
          </a:p>
        </p:txBody>
      </p:sp>
      <p:sp>
        <p:nvSpPr>
          <p:cNvPr id="57411" name="TextBox 26"/>
          <p:cNvSpPr txBox="1">
            <a:spLocks noChangeArrowheads="1"/>
          </p:cNvSpPr>
          <p:nvPr/>
        </p:nvSpPr>
        <p:spPr bwMode="auto">
          <a:xfrm>
            <a:off x="7924800" y="3667125"/>
            <a:ext cx="9906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i="1"/>
              <a:t>sublinear</a:t>
            </a:r>
            <a:r>
              <a:rPr lang="en-US" sz="1400" i="1"/>
              <a:t> in DB size</a:t>
            </a:r>
            <a:endParaRPr lang="en-US" sz="1800" i="1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6232553" y="1368425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57413" name="TextBox 28"/>
          <p:cNvSpPr txBox="1">
            <a:spLocks noChangeArrowheads="1"/>
          </p:cNvSpPr>
          <p:nvPr/>
        </p:nvSpPr>
        <p:spPr bwMode="auto">
          <a:xfrm>
            <a:off x="7924800" y="5638800"/>
            <a:ext cx="12192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b="1" i="1"/>
              <a:t>can parallelize</a:t>
            </a:r>
            <a:endParaRPr lang="en-US" sz="1800" i="1"/>
          </a:p>
        </p:txBody>
      </p:sp>
      <p:sp>
        <p:nvSpPr>
          <p:cNvPr id="2" name="TextBox 1"/>
          <p:cNvSpPr txBox="1"/>
          <p:nvPr/>
        </p:nvSpPr>
        <p:spPr>
          <a:xfrm>
            <a:off x="457201" y="1368425"/>
            <a:ext cx="5118100" cy="45243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ym typeface="Wingdings"/>
              </a:rPr>
              <a:t>Scales well with large KBs</a:t>
            </a:r>
          </a:p>
          <a:p>
            <a:endParaRPr lang="en-US" dirty="0" smtClean="0"/>
          </a:p>
          <a:p>
            <a:r>
              <a:rPr lang="en-US" dirty="0" smtClean="0"/>
              <a:t>Fairly expressive: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n-</a:t>
            </a:r>
            <a:r>
              <a:rPr lang="en-US" dirty="0" err="1" smtClean="0"/>
              <a:t>ary</a:t>
            </a:r>
            <a:r>
              <a:rPr lang="en-US" dirty="0" smtClean="0"/>
              <a:t> predicates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recursion</a:t>
            </a:r>
          </a:p>
          <a:p>
            <a:pPr marL="285750" indent="-285750">
              <a:buFont typeface="Arial" charset="0"/>
              <a:buChar char="•"/>
            </a:pPr>
            <a:r>
              <a:rPr lang="mr-IN" dirty="0" smtClean="0"/>
              <a:t>…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Can learn parameters for a “meta-interpreter” for a simpler logic </a:t>
            </a:r>
            <a:r>
              <a:rPr lang="en-US" dirty="0" smtClean="0">
                <a:sym typeface="Wingdings"/>
              </a:rPr>
              <a:t> structural learning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KB completion with learned </a:t>
            </a:r>
            <a:r>
              <a:rPr lang="en-US" i="1" dirty="0" smtClean="0">
                <a:sym typeface="Wingdings"/>
              </a:rPr>
              <a:t>rules</a:t>
            </a:r>
            <a:r>
              <a:rPr lang="en-US" dirty="0" smtClean="0">
                <a:sym typeface="Wingdings"/>
              </a:rPr>
              <a:t> (CIKM 2014)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Changing meta-interpreter’s templates lets you control bias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E.g., joint information-extraction and inference-rule learning (Wang &amp; Cohen, ACL 2015)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ym typeface="Wingding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57201" y="5643677"/>
            <a:ext cx="51181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Also some disadvantages….</a:t>
            </a:r>
            <a:endParaRPr lang="en-US" dirty="0">
              <a:sym typeface="Wingdings"/>
            </a:endParaRPr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9532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 err="1" smtClean="0"/>
              <a:t>ProPPR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Probabilistic logic system based on approximate weighted proof counting</a:t>
            </a:r>
          </a:p>
          <a:p>
            <a:r>
              <a:rPr lang="en-US" dirty="0" smtClean="0"/>
              <a:t>D-Learner:</a:t>
            </a:r>
          </a:p>
          <a:p>
            <a:pPr lvl="1"/>
            <a:r>
              <a:rPr lang="en-US" dirty="0" smtClean="0"/>
              <a:t>Declarative SSL system based on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New probabilistic system that compiles inference to </a:t>
            </a:r>
            <a:r>
              <a:rPr lang="en-US" dirty="0" err="1" smtClean="0"/>
              <a:t>TensorFlow</a:t>
            </a:r>
            <a:r>
              <a:rPr lang="en-US" dirty="0" smtClean="0"/>
              <a:t> computation graphs</a:t>
            </a:r>
          </a:p>
          <a:p>
            <a:r>
              <a:rPr lang="en-US" dirty="0" smtClean="0"/>
              <a:t>Applications of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74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Declarative Semi-supervised Learning with </a:t>
            </a:r>
            <a:r>
              <a:rPr lang="en-US" dirty="0" err="1" smtClean="0"/>
              <a:t>ProPPR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3100" dirty="0" smtClean="0"/>
              <a:t>[Bing, </a:t>
            </a:r>
            <a:r>
              <a:rPr lang="en-US" sz="3100" dirty="0" err="1" smtClean="0"/>
              <a:t>Bhingra</a:t>
            </a:r>
            <a:r>
              <a:rPr lang="en-US" sz="3100" dirty="0" smtClean="0"/>
              <a:t>, Cohen, IJCAI 2017]</a:t>
            </a:r>
            <a:endParaRPr lang="en-US" sz="31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/>
          </p:cNvPicPr>
          <p:nvPr/>
        </p:nvPicPr>
        <p:blipFill rotWithShape="1">
          <a:blip r:embed="rId2"/>
          <a:srcRect l="16413" t="10851" r="38610" b="29796"/>
          <a:stretch/>
        </p:blipFill>
        <p:spPr>
          <a:xfrm>
            <a:off x="131212" y="4606924"/>
            <a:ext cx="1651001" cy="2251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213" y="5073535"/>
            <a:ext cx="1784465" cy="178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51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SSL problems are common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45352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Some labeled examples, plus a larger pool of unlabeled examples.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r>
              <a:rPr lang="en-US" altLang="zh-CN" dirty="0" smtClean="0"/>
              <a:t>Generally you impose some sort of smoothness assumption on classifier that holds on unlabeled examples, but there are many different heuristics for doing this</a:t>
            </a:r>
          </a:p>
          <a:p>
            <a:pPr lvl="1"/>
            <a:endParaRPr lang="en-US" altLang="zh-CN" dirty="0" smtClean="0"/>
          </a:p>
          <a:p>
            <a:r>
              <a:rPr lang="en-US" altLang="zh-CN" sz="3400" dirty="0"/>
              <a:t>Our goal: a simple </a:t>
            </a:r>
            <a:r>
              <a:rPr lang="en-US" altLang="zh-CN" sz="3400" i="1" dirty="0"/>
              <a:t>customizable</a:t>
            </a:r>
            <a:r>
              <a:rPr lang="en-US" altLang="zh-CN" sz="3400" dirty="0"/>
              <a:t> </a:t>
            </a:r>
            <a:r>
              <a:rPr lang="en-US" altLang="zh-CN" sz="3400" dirty="0" smtClean="0"/>
              <a:t>solution (D-Learner)</a:t>
            </a:r>
            <a:endParaRPr lang="en-US" altLang="zh-CN" sz="3400" dirty="0"/>
          </a:p>
          <a:p>
            <a:pPr lvl="1"/>
            <a:r>
              <a:rPr lang="en-US" altLang="zh-CN" sz="3400" dirty="0"/>
              <a:t>Uniform objective function and optimization</a:t>
            </a:r>
          </a:p>
          <a:p>
            <a:pPr lvl="1"/>
            <a:r>
              <a:rPr lang="en-US" altLang="zh-CN" sz="3400" dirty="0"/>
              <a:t>Specifying behaviors of semi-supervised learners is </a:t>
            </a:r>
            <a:r>
              <a:rPr lang="en-US" altLang="zh-CN" sz="3400" dirty="0" smtClean="0"/>
              <a:t>simple and </a:t>
            </a:r>
            <a:r>
              <a:rPr lang="en-US" altLang="zh-CN" sz="3400" dirty="0"/>
              <a:t>declarative</a:t>
            </a:r>
            <a:endParaRPr lang="en-US" sz="3400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9D5A-7724-487A-9F7D-774DBED8C8F9}" type="datetime1">
              <a:rPr lang="en-US" smtClean="0"/>
              <a:t>2/3/18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Lidong</a:t>
            </a:r>
            <a:r>
              <a:rPr lang="en-US" dirty="0" smtClean="0"/>
              <a:t> Bing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FBE95-E144-46F9-9A37-61D95D44A8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98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Declarative </a:t>
            </a:r>
            <a:r>
              <a:rPr lang="en-US" sz="3600" u="sng" dirty="0" smtClean="0"/>
              <a:t>supervised</a:t>
            </a:r>
            <a:r>
              <a:rPr lang="en-US" sz="3600" dirty="0" smtClean="0"/>
              <a:t> learning in </a:t>
            </a:r>
            <a:r>
              <a:rPr lang="en-US" sz="3600" dirty="0" err="1" smtClean="0"/>
              <a:t>ProPPR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5"/>
          <a:stretch/>
        </p:blipFill>
        <p:spPr>
          <a:xfrm>
            <a:off x="302260" y="1719580"/>
            <a:ext cx="4762500" cy="2029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267" y="1290320"/>
            <a:ext cx="3231533" cy="55676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60" y="4422140"/>
            <a:ext cx="5016500" cy="124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199" y="3749040"/>
            <a:ext cx="4998067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~=  classify(X,Y)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sym typeface="Wingdings"/>
              </a:rPr>
              <a:t> </a:t>
            </a:r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  <a:sym typeface="Wingdings"/>
              </a:rPr>
              <a:t>hasFeature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sym typeface="Wingdings"/>
              </a:rPr>
              <a:t>(X,W),f(W,Y).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67194" y="1224998"/>
            <a:ext cx="2409612" cy="16312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pickLabel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pos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).</a:t>
            </a:r>
          </a:p>
          <a:p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pickLabel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neg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).</a:t>
            </a:r>
          </a:p>
          <a:p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hasFeature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(x1, f1_1).</a:t>
            </a:r>
          </a:p>
          <a:p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hasFeature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(x1,f1_2).</a:t>
            </a:r>
          </a:p>
          <a:p>
            <a:r>
              <a:rPr lang="mr-IN" sz="2000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300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Common SSL assumption: boundary is in low-density part of the space</a:t>
            </a:r>
            <a:endParaRPr lang="en-US" sz="3600" dirty="0"/>
          </a:p>
        </p:txBody>
      </p:sp>
      <p:cxnSp>
        <p:nvCxnSpPr>
          <p:cNvPr id="11" name="Straight Arrow Connector 10"/>
          <p:cNvCxnSpPr/>
          <p:nvPr/>
        </p:nvCxnSpPr>
        <p:spPr>
          <a:xfrm rot="5400000" flipH="1" flipV="1">
            <a:off x="-840674" y="3886597"/>
            <a:ext cx="435752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337292" y="6066151"/>
            <a:ext cx="635132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5452132" y="2926430"/>
            <a:ext cx="2569126" cy="1911239"/>
            <a:chOff x="5452132" y="2896618"/>
            <a:chExt cx="2569126" cy="1911239"/>
          </a:xfrm>
        </p:grpSpPr>
        <p:sp>
          <p:nvSpPr>
            <p:cNvPr id="58" name="Plus 57"/>
            <p:cNvSpPr/>
            <p:nvPr/>
          </p:nvSpPr>
          <p:spPr>
            <a:xfrm>
              <a:off x="7203566" y="4179232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Plus 59"/>
            <p:cNvSpPr/>
            <p:nvPr/>
          </p:nvSpPr>
          <p:spPr>
            <a:xfrm>
              <a:off x="7688612" y="4337973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Plus 60"/>
            <p:cNvSpPr/>
            <p:nvPr/>
          </p:nvSpPr>
          <p:spPr>
            <a:xfrm>
              <a:off x="6212934" y="4033175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Plus 61"/>
            <p:cNvSpPr/>
            <p:nvPr/>
          </p:nvSpPr>
          <p:spPr>
            <a:xfrm>
              <a:off x="5784778" y="3861750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lus 62"/>
            <p:cNvSpPr/>
            <p:nvPr/>
          </p:nvSpPr>
          <p:spPr>
            <a:xfrm>
              <a:off x="7160599" y="3855408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Plus 63"/>
            <p:cNvSpPr/>
            <p:nvPr/>
          </p:nvSpPr>
          <p:spPr>
            <a:xfrm>
              <a:off x="6827953" y="4172891"/>
              <a:ext cx="332646" cy="317483"/>
            </a:xfrm>
            <a:prstGeom prst="mathPlus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lus 64"/>
            <p:cNvSpPr/>
            <p:nvPr/>
          </p:nvSpPr>
          <p:spPr>
            <a:xfrm>
              <a:off x="5452132" y="4490374"/>
              <a:ext cx="332646" cy="317483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Plus 65"/>
            <p:cNvSpPr/>
            <p:nvPr/>
          </p:nvSpPr>
          <p:spPr>
            <a:xfrm>
              <a:off x="6870920" y="3068043"/>
              <a:ext cx="332646" cy="317483"/>
            </a:xfrm>
            <a:prstGeom prst="mathPlus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Plus 66"/>
            <p:cNvSpPr/>
            <p:nvPr/>
          </p:nvSpPr>
          <p:spPr>
            <a:xfrm>
              <a:off x="7355966" y="3226784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Plus 67"/>
            <p:cNvSpPr/>
            <p:nvPr/>
          </p:nvSpPr>
          <p:spPr>
            <a:xfrm>
              <a:off x="7023320" y="3544267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Plus 68"/>
            <p:cNvSpPr/>
            <p:nvPr/>
          </p:nvSpPr>
          <p:spPr>
            <a:xfrm>
              <a:off x="5604532" y="3379184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lus 69"/>
            <p:cNvSpPr/>
            <p:nvPr/>
          </p:nvSpPr>
          <p:spPr>
            <a:xfrm>
              <a:off x="6089578" y="3537925"/>
              <a:ext cx="332646" cy="317483"/>
            </a:xfrm>
            <a:prstGeom prst="mathPlus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Plus 70"/>
            <p:cNvSpPr/>
            <p:nvPr/>
          </p:nvSpPr>
          <p:spPr>
            <a:xfrm>
              <a:off x="5756932" y="3855408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Plus 71"/>
            <p:cNvSpPr/>
            <p:nvPr/>
          </p:nvSpPr>
          <p:spPr>
            <a:xfrm>
              <a:off x="5561565" y="3055360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Plus 72"/>
            <p:cNvSpPr/>
            <p:nvPr/>
          </p:nvSpPr>
          <p:spPr>
            <a:xfrm>
              <a:off x="6089578" y="2896618"/>
              <a:ext cx="332646" cy="317483"/>
            </a:xfrm>
            <a:prstGeom prst="mathPlus">
              <a:avLst/>
            </a:prstGeom>
            <a:solidFill>
              <a:srgbClr val="59595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Slide Number Placeholder 3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A405B-5A3D-F242-9427-A57530C087A8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969871" y="2261934"/>
            <a:ext cx="2191017" cy="2743988"/>
            <a:chOff x="1969871" y="2247977"/>
            <a:chExt cx="2191017" cy="2743988"/>
          </a:xfrm>
        </p:grpSpPr>
        <p:sp>
          <p:nvSpPr>
            <p:cNvPr id="15" name="Plus 14"/>
            <p:cNvSpPr/>
            <p:nvPr/>
          </p:nvSpPr>
          <p:spPr>
            <a:xfrm>
              <a:off x="3025897" y="4013156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lus 15"/>
            <p:cNvSpPr/>
            <p:nvPr/>
          </p:nvSpPr>
          <p:spPr>
            <a:xfrm>
              <a:off x="3510943" y="4171897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lus 16"/>
            <p:cNvSpPr/>
            <p:nvPr/>
          </p:nvSpPr>
          <p:spPr>
            <a:xfrm>
              <a:off x="3178297" y="4489380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lus 17"/>
            <p:cNvSpPr/>
            <p:nvPr/>
          </p:nvSpPr>
          <p:spPr>
            <a:xfrm>
              <a:off x="2497884" y="4648121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lus 18"/>
            <p:cNvSpPr/>
            <p:nvPr/>
          </p:nvSpPr>
          <p:spPr>
            <a:xfrm>
              <a:off x="2497884" y="3530591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Plus 19"/>
            <p:cNvSpPr/>
            <p:nvPr/>
          </p:nvSpPr>
          <p:spPr>
            <a:xfrm>
              <a:off x="2982930" y="3689332"/>
              <a:ext cx="360266" cy="343844"/>
            </a:xfrm>
            <a:prstGeom prst="mathPlus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lus 20"/>
            <p:cNvSpPr/>
            <p:nvPr/>
          </p:nvSpPr>
          <p:spPr>
            <a:xfrm>
              <a:off x="2650284" y="4006815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Plus 21"/>
            <p:cNvSpPr/>
            <p:nvPr/>
          </p:nvSpPr>
          <p:spPr>
            <a:xfrm>
              <a:off x="1969871" y="4165556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lus 22"/>
            <p:cNvSpPr/>
            <p:nvPr/>
          </p:nvSpPr>
          <p:spPr>
            <a:xfrm>
              <a:off x="3315576" y="2736884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Plus 23"/>
            <p:cNvSpPr/>
            <p:nvPr/>
          </p:nvSpPr>
          <p:spPr>
            <a:xfrm>
              <a:off x="3828242" y="2921985"/>
              <a:ext cx="332646" cy="317483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Plus 24"/>
            <p:cNvSpPr/>
            <p:nvPr/>
          </p:nvSpPr>
          <p:spPr>
            <a:xfrm>
              <a:off x="3467976" y="3213108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Plus 25"/>
            <p:cNvSpPr/>
            <p:nvPr/>
          </p:nvSpPr>
          <p:spPr>
            <a:xfrm>
              <a:off x="2317638" y="3048025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Plus 26"/>
            <p:cNvSpPr/>
            <p:nvPr/>
          </p:nvSpPr>
          <p:spPr>
            <a:xfrm>
              <a:off x="2802684" y="3206766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Plus 27"/>
            <p:cNvSpPr/>
            <p:nvPr/>
          </p:nvSpPr>
          <p:spPr>
            <a:xfrm>
              <a:off x="2470038" y="3524249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lus 28"/>
            <p:cNvSpPr/>
            <p:nvPr/>
          </p:nvSpPr>
          <p:spPr>
            <a:xfrm>
              <a:off x="2274671" y="2724201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lus 29"/>
            <p:cNvSpPr/>
            <p:nvPr/>
          </p:nvSpPr>
          <p:spPr>
            <a:xfrm>
              <a:off x="2759717" y="2247977"/>
              <a:ext cx="360266" cy="343844"/>
            </a:xfrm>
            <a:prstGeom prst="mathPlus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Plus 36"/>
            <p:cNvSpPr/>
            <p:nvPr/>
          </p:nvSpPr>
          <p:spPr>
            <a:xfrm>
              <a:off x="2650284" y="3682991"/>
              <a:ext cx="360266" cy="343844"/>
            </a:xfrm>
            <a:prstGeom prst="mathPlus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328256" y="3543770"/>
            <a:ext cx="1690850" cy="1296292"/>
            <a:chOff x="2622438" y="2889284"/>
            <a:chExt cx="1690850" cy="1296292"/>
          </a:xfrm>
        </p:grpSpPr>
        <p:sp>
          <p:nvSpPr>
            <p:cNvPr id="38" name="Plus 37"/>
            <p:cNvSpPr/>
            <p:nvPr/>
          </p:nvSpPr>
          <p:spPr>
            <a:xfrm>
              <a:off x="3135330" y="3841732"/>
              <a:ext cx="360266" cy="343844"/>
            </a:xfrm>
            <a:prstGeom prst="mathPlus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lus 38"/>
            <p:cNvSpPr/>
            <p:nvPr/>
          </p:nvSpPr>
          <p:spPr>
            <a:xfrm>
              <a:off x="3467976" y="2889284"/>
              <a:ext cx="360266" cy="343844"/>
            </a:xfrm>
            <a:prstGeom prst="mathPlus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Plus 39"/>
            <p:cNvSpPr/>
            <p:nvPr/>
          </p:nvSpPr>
          <p:spPr>
            <a:xfrm>
              <a:off x="3953022" y="3048025"/>
              <a:ext cx="360266" cy="343844"/>
            </a:xfrm>
            <a:prstGeom prst="mathPlus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Plus 40"/>
            <p:cNvSpPr/>
            <p:nvPr/>
          </p:nvSpPr>
          <p:spPr>
            <a:xfrm>
              <a:off x="2622438" y="3676649"/>
              <a:ext cx="360266" cy="343844"/>
            </a:xfrm>
            <a:prstGeom prst="mathPlus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458304" y="2293812"/>
            <a:ext cx="1113988" cy="1422331"/>
            <a:chOff x="6241978" y="3220443"/>
            <a:chExt cx="1113988" cy="1422331"/>
          </a:xfrm>
        </p:grpSpPr>
        <p:sp>
          <p:nvSpPr>
            <p:cNvPr id="42" name="Plus 41"/>
            <p:cNvSpPr/>
            <p:nvPr/>
          </p:nvSpPr>
          <p:spPr>
            <a:xfrm>
              <a:off x="6980353" y="4325291"/>
              <a:ext cx="332646" cy="317483"/>
            </a:xfrm>
            <a:prstGeom prst="mathPlus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43" name="Plus 42"/>
            <p:cNvSpPr/>
            <p:nvPr/>
          </p:nvSpPr>
          <p:spPr>
            <a:xfrm>
              <a:off x="7023320" y="3220443"/>
              <a:ext cx="332646" cy="317483"/>
            </a:xfrm>
            <a:prstGeom prst="mathPlus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44" name="Plus 43"/>
            <p:cNvSpPr/>
            <p:nvPr/>
          </p:nvSpPr>
          <p:spPr>
            <a:xfrm>
              <a:off x="6241978" y="3690325"/>
              <a:ext cx="332646" cy="317483"/>
            </a:xfrm>
            <a:prstGeom prst="mathPlus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cxnSp>
        <p:nvCxnSpPr>
          <p:cNvPr id="47" name="Straight Connector 46"/>
          <p:cNvCxnSpPr/>
          <p:nvPr/>
        </p:nvCxnSpPr>
        <p:spPr>
          <a:xfrm rot="5400000">
            <a:off x="2572660" y="3587576"/>
            <a:ext cx="4359109" cy="596453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243536" y="1710735"/>
            <a:ext cx="622535" cy="43591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475868" y="5199544"/>
            <a:ext cx="3701319" cy="16312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Alternatively: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decision boundary is far from unlabeled examples, OR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unlabeled examples are classified </a:t>
            </a: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</a:rPr>
              <a:t>confidently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35503" y="5347156"/>
            <a:ext cx="3701319" cy="10156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Examples: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Transductive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 SVM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Entropy regularization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076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786" y="84351"/>
            <a:ext cx="8636000" cy="114300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Declarative </a:t>
            </a:r>
            <a:r>
              <a:rPr lang="en-US" sz="3600" u="sng" dirty="0" smtClean="0"/>
              <a:t>semi-supervised</a:t>
            </a:r>
            <a:r>
              <a:rPr lang="en-US" sz="3600" dirty="0" smtClean="0"/>
              <a:t> learning in </a:t>
            </a:r>
            <a:r>
              <a:rPr lang="en-US" sz="3600" dirty="0" err="1" smtClean="0"/>
              <a:t>ProPPR</a:t>
            </a:r>
            <a:r>
              <a:rPr lang="en-US" sz="3600" dirty="0" smtClean="0"/>
              <a:t> (1)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5"/>
          <a:stretch/>
        </p:blipFill>
        <p:spPr>
          <a:xfrm>
            <a:off x="370840" y="1290320"/>
            <a:ext cx="3677676" cy="15671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516" y="1435418"/>
            <a:ext cx="2316030" cy="3990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86" y="4919294"/>
            <a:ext cx="3454400" cy="8570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" y="2857500"/>
            <a:ext cx="2882900" cy="13516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86" y="5993101"/>
            <a:ext cx="3821981" cy="7446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341" y="1435418"/>
            <a:ext cx="2534445" cy="481197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4169527"/>
            <a:ext cx="4149968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each example should </a:t>
            </a: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 be classified confidently into two classes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920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786" y="84351"/>
            <a:ext cx="8636000" cy="114300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Declarative </a:t>
            </a:r>
            <a:r>
              <a:rPr lang="en-US" sz="3600" u="sng" dirty="0" smtClean="0"/>
              <a:t>semi-supervised</a:t>
            </a:r>
            <a:r>
              <a:rPr lang="en-US" sz="3600" dirty="0" smtClean="0"/>
              <a:t> learning in </a:t>
            </a:r>
            <a:r>
              <a:rPr lang="en-US" sz="3600" dirty="0" err="1" smtClean="0"/>
              <a:t>ProPPR</a:t>
            </a:r>
            <a:r>
              <a:rPr lang="en-US" sz="3600" dirty="0" smtClean="0"/>
              <a:t> </a:t>
            </a:r>
            <a:r>
              <a:rPr lang="en-US" sz="3600" dirty="0"/>
              <a:t>(</a:t>
            </a:r>
            <a:r>
              <a:rPr lang="en-US" sz="3600" dirty="0" smtClean="0"/>
              <a:t>2)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27"/>
          <a:stretch/>
        </p:blipFill>
        <p:spPr>
          <a:xfrm>
            <a:off x="884509" y="3074576"/>
            <a:ext cx="6223000" cy="6041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09" y="2253182"/>
            <a:ext cx="6337300" cy="5969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5" b="53387"/>
          <a:stretch/>
        </p:blipFill>
        <p:spPr>
          <a:xfrm>
            <a:off x="884509" y="4716087"/>
            <a:ext cx="6743700" cy="5170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22818" y="1156739"/>
            <a:ext cx="7260682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Consider classifying technical papers by content (word features) and citations.   Define two classifiers</a:t>
            </a:r>
            <a:r>
              <a:rPr lang="mr-IN" sz="2000" dirty="0" smtClean="0">
                <a:solidFill>
                  <a:schemeClr val="tx2">
                    <a:lumMod val="75000"/>
                  </a:schemeClr>
                </a:solidFill>
              </a:rPr>
              <a:t>…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2818" y="3887467"/>
            <a:ext cx="7260682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Regularize them so that they agree: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23661" y="5701544"/>
            <a:ext cx="3715428" cy="70788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>
                    <a:lumMod val="75000"/>
                  </a:schemeClr>
                </a:solidFill>
              </a:rPr>
              <a:t>For each unlabeled example x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i="1" dirty="0" err="1" smtClean="0">
                <a:solidFill>
                  <a:schemeClr val="tx2">
                    <a:lumMod val="75000"/>
                  </a:schemeClr>
                </a:solidFill>
              </a:rPr>
              <a:t>coFailure</a:t>
            </a:r>
            <a:r>
              <a:rPr lang="en-US" sz="2000" i="1" dirty="0" smtClean="0">
                <a:solidFill>
                  <a:schemeClr val="tx2">
                    <a:lumMod val="75000"/>
                  </a:schemeClr>
                </a:solidFill>
              </a:rPr>
              <a:t>(x) scores low</a:t>
            </a:r>
            <a:endParaRPr lang="en-US" sz="2000" b="1" i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116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786" y="84351"/>
            <a:ext cx="8636000" cy="114300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Declarative </a:t>
            </a:r>
            <a:r>
              <a:rPr lang="en-US" sz="3600" u="sng" dirty="0" smtClean="0"/>
              <a:t>semi-supervised</a:t>
            </a:r>
            <a:r>
              <a:rPr lang="en-US" sz="3600" dirty="0" smtClean="0"/>
              <a:t> learning in </a:t>
            </a:r>
            <a:r>
              <a:rPr lang="en-US" sz="3600" dirty="0" err="1" smtClean="0"/>
              <a:t>ProPPR</a:t>
            </a:r>
            <a:r>
              <a:rPr lang="en-US" sz="3600" dirty="0" smtClean="0"/>
              <a:t> (3)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422818" y="1156739"/>
            <a:ext cx="7260682" cy="6771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Label propagation in </a:t>
            </a:r>
            <a:r>
              <a:rPr lang="en-US" sz="2000" dirty="0" err="1" smtClean="0">
                <a:solidFill>
                  <a:schemeClr val="tx2">
                    <a:lumMod val="75000"/>
                  </a:schemeClr>
                </a:solidFill>
              </a:rPr>
              <a:t>ProPPR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note RWR rewards many short proofs so predictions are stronger if there are many short paths to a labeled example: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1307" y="2040233"/>
            <a:ext cx="64053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lpPredict</a:t>
            </a:r>
            <a:r>
              <a:rPr lang="en-US" sz="2000" dirty="0" smtClean="0"/>
              <a:t> (X,Y) </a:t>
            </a:r>
            <a:r>
              <a:rPr lang="en-US" sz="2000" dirty="0" smtClean="0">
                <a:sym typeface="Wingdings"/>
              </a:rPr>
              <a:t> near(X,Z), label(Z,Y).</a:t>
            </a:r>
          </a:p>
          <a:p>
            <a:endParaRPr lang="en-US" sz="2000" dirty="0" smtClean="0">
              <a:sym typeface="Wingdings"/>
            </a:endParaRPr>
          </a:p>
          <a:p>
            <a:r>
              <a:rPr lang="en-US" sz="2000" dirty="0" smtClean="0">
                <a:sym typeface="Wingdings"/>
              </a:rPr>
              <a:t>near(X,X)  true.</a:t>
            </a:r>
          </a:p>
          <a:p>
            <a:r>
              <a:rPr lang="en-US" sz="2000" dirty="0" smtClean="0">
                <a:sym typeface="Wingdings"/>
              </a:rPr>
              <a:t>near(X,Z)  edge(X,W),near(W,Z).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06489" y="4105536"/>
            <a:ext cx="3030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edge</a:t>
            </a:r>
            <a:r>
              <a:rPr lang="en-US" sz="2000" baseline="-25000" dirty="0"/>
              <a:t>1</a:t>
            </a:r>
            <a:r>
              <a:rPr lang="en-US" sz="2000" dirty="0"/>
              <a:t>(X,W) </a:t>
            </a:r>
            <a:r>
              <a:rPr lang="en-US" sz="2000" dirty="0">
                <a:sym typeface="Wingdings"/>
              </a:rPr>
              <a:t>cites(X,W). </a:t>
            </a:r>
            <a:endParaRPr lang="en-US" sz="2000" dirty="0"/>
          </a:p>
          <a:p>
            <a:r>
              <a:rPr lang="en-US" sz="2000" dirty="0"/>
              <a:t>edge</a:t>
            </a:r>
            <a:r>
              <a:rPr lang="en-US" sz="2000" baseline="-25000" dirty="0"/>
              <a:t>1</a:t>
            </a:r>
            <a:r>
              <a:rPr lang="en-US" sz="2000" dirty="0"/>
              <a:t>(X,W) </a:t>
            </a:r>
            <a:r>
              <a:rPr lang="en-US" sz="2000" dirty="0">
                <a:sym typeface="Wingdings"/>
              </a:rPr>
              <a:t></a:t>
            </a:r>
            <a:r>
              <a:rPr lang="en-US" sz="2000" dirty="0" smtClean="0">
                <a:sym typeface="Wingdings"/>
              </a:rPr>
              <a:t>cites(W,X). 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863997" y="4105536"/>
            <a:ext cx="4063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edge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(X,W</a:t>
            </a:r>
            <a:r>
              <a:rPr lang="en-US" sz="2000" dirty="0"/>
              <a:t>) </a:t>
            </a:r>
            <a:r>
              <a:rPr lang="en-US" sz="2000" dirty="0">
                <a:sym typeface="Wingdings"/>
              </a:rPr>
              <a:t></a:t>
            </a:r>
            <a:r>
              <a:rPr lang="en-US" sz="2000" dirty="0" smtClean="0">
                <a:sym typeface="Wingdings"/>
              </a:rPr>
              <a:t>cites(X,Z),cites(Z,W). </a:t>
            </a:r>
            <a:endParaRPr lang="en-US" sz="2000" dirty="0"/>
          </a:p>
          <a:p>
            <a:r>
              <a:rPr lang="en-US" sz="2000" dirty="0" smtClean="0"/>
              <a:t>edge</a:t>
            </a:r>
            <a:r>
              <a:rPr lang="en-US" sz="2000" baseline="-25000" dirty="0"/>
              <a:t>2</a:t>
            </a:r>
            <a:r>
              <a:rPr lang="en-US" sz="2000" dirty="0" smtClean="0"/>
              <a:t>(</a:t>
            </a:r>
            <a:r>
              <a:rPr lang="en-US" sz="2000" dirty="0"/>
              <a:t>X,W) </a:t>
            </a:r>
            <a:r>
              <a:rPr lang="en-US" sz="2000" dirty="0">
                <a:sym typeface="Wingdings"/>
              </a:rPr>
              <a:t></a:t>
            </a:r>
            <a:r>
              <a:rPr lang="en-US" sz="2000" dirty="0" smtClean="0">
                <a:sym typeface="Wingdings"/>
              </a:rPr>
              <a:t>cites(Z,X),cites(W,Z). 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38452" y="3499040"/>
            <a:ext cx="8119747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We can define what “edge” means: </a:t>
            </a: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</a:rPr>
              <a:t>citation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 graph edges, or </a:t>
            </a: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</a:rPr>
              <a:t>co-citation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8452" y="5028865"/>
            <a:ext cx="8119747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</a:rPr>
              <a:t>If we want a word-based classifier, we can regularize it to agree with LP: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4157" y="5832196"/>
            <a:ext cx="6405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lpFailure</a:t>
            </a:r>
            <a:r>
              <a:rPr lang="en-US" sz="2000" dirty="0" smtClean="0"/>
              <a:t>(X,Y) </a:t>
            </a:r>
            <a:r>
              <a:rPr lang="en-US" sz="2000" dirty="0" smtClean="0">
                <a:sym typeface="Wingdings"/>
              </a:rPr>
              <a:t> </a:t>
            </a:r>
            <a:r>
              <a:rPr lang="en-US" sz="2000" dirty="0" err="1" smtClean="0">
                <a:sym typeface="Wingdings"/>
              </a:rPr>
              <a:t>pickMutex</a:t>
            </a:r>
            <a:r>
              <a:rPr lang="en-US" sz="2000" dirty="0" smtClean="0">
                <a:sym typeface="Wingdings"/>
              </a:rPr>
              <a:t>(Y,Y1),</a:t>
            </a:r>
            <a:r>
              <a:rPr lang="en-US" sz="2000" dirty="0">
                <a:sym typeface="Wingdings"/>
              </a:rPr>
              <a:t> </a:t>
            </a:r>
            <a:r>
              <a:rPr lang="en-US" sz="2000" dirty="0" smtClean="0">
                <a:sym typeface="Wingdings"/>
              </a:rPr>
              <a:t>near(X,Z), predict(Z,Y1).</a:t>
            </a:r>
          </a:p>
        </p:txBody>
      </p:sp>
    </p:spTree>
    <p:extLst>
      <p:ext uri="{BB962C8B-B14F-4D97-AF65-F5344CB8AC3E}">
        <p14:creationId xmlns:p14="http://schemas.microsoft.com/office/powerpoint/2010/main" val="4232847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D-Learner wrap-up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Specify a learner </a:t>
            </a:r>
          </a:p>
          <a:p>
            <a:r>
              <a:rPr lang="en-US" dirty="0" smtClean="0"/>
              <a:t>Specify a set of SSL heuristics in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smtClean="0"/>
              <a:t>Let the system choose which heuristic work!</a:t>
            </a:r>
          </a:p>
          <a:p>
            <a:r>
              <a:rPr lang="en-US" b="1" dirty="0" smtClean="0"/>
              <a:t>Choose weight</a:t>
            </a:r>
            <a:r>
              <a:rPr lang="en-US" dirty="0" smtClean="0"/>
              <a:t> for heuristic </a:t>
            </a:r>
            <a:r>
              <a:rPr lang="en-US" i="1" dirty="0" smtClean="0"/>
              <a:t>h</a:t>
            </a:r>
            <a:r>
              <a:rPr lang="en-US" i="1" baseline="-25000" dirty="0" smtClean="0"/>
              <a:t>i</a:t>
            </a:r>
            <a:r>
              <a:rPr lang="en-US" i="1" dirty="0" smtClean="0"/>
              <a:t> </a:t>
            </a:r>
            <a:r>
              <a:rPr lang="en-US" dirty="0" smtClean="0"/>
              <a:t>by </a:t>
            </a:r>
            <a:r>
              <a:rPr lang="en-US" b="1" dirty="0" smtClean="0"/>
              <a:t>sampling</a:t>
            </a:r>
            <a:r>
              <a:rPr lang="en-US" dirty="0" smtClean="0"/>
              <a:t> an appropriate number </a:t>
            </a:r>
            <a:r>
              <a:rPr lang="en-US" i="1" dirty="0" err="1" smtClean="0"/>
              <a:t>n</a:t>
            </a:r>
            <a:r>
              <a:rPr lang="en-US" i="1" baseline="-25000" dirty="0" err="1" smtClean="0"/>
              <a:t>i</a:t>
            </a:r>
            <a:r>
              <a:rPr lang="en-US" i="1" baseline="-25000" dirty="0" smtClean="0"/>
              <a:t>  </a:t>
            </a:r>
            <a:r>
              <a:rPr lang="en-US" dirty="0" smtClean="0"/>
              <a:t>of the unlabeled examples</a:t>
            </a:r>
          </a:p>
          <a:p>
            <a:pPr lvl="1"/>
            <a:r>
              <a:rPr lang="en-US" dirty="0" smtClean="0"/>
              <a:t>range between 0 and </a:t>
            </a:r>
            <a:r>
              <a:rPr lang="en-US" i="1" dirty="0" err="1" smtClean="0"/>
              <a:t>n</a:t>
            </a:r>
            <a:r>
              <a:rPr lang="en-US" i="1" baseline="-25000" dirty="0" err="1" smtClean="0"/>
              <a:t>unlabeled</a:t>
            </a:r>
            <a:endParaRPr lang="en-US" i="1" baseline="-25000" dirty="0" smtClean="0"/>
          </a:p>
          <a:p>
            <a:pPr lvl="1"/>
            <a:r>
              <a:rPr lang="en-US" dirty="0" smtClean="0"/>
              <a:t>set </a:t>
            </a:r>
            <a:r>
              <a:rPr lang="en-US" i="1" dirty="0" err="1"/>
              <a:t>n</a:t>
            </a:r>
            <a:r>
              <a:rPr lang="en-US" i="1" baseline="-25000" dirty="0" err="1"/>
              <a:t>i</a:t>
            </a:r>
            <a:r>
              <a:rPr lang="en-US" dirty="0" err="1" smtClean="0"/>
              <a:t>’s</a:t>
            </a:r>
            <a:r>
              <a:rPr lang="en-US" dirty="0" smtClean="0"/>
              <a:t> using either grid search </a:t>
            </a:r>
            <a:r>
              <a:rPr lang="en-US" u="sng" dirty="0" smtClean="0"/>
              <a:t>or</a:t>
            </a:r>
            <a:r>
              <a:rPr lang="en-US" dirty="0" smtClean="0"/>
              <a:t> Bayesian optimization (Gaussian process model using Spearmint package) on dev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55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 err="1" smtClean="0"/>
              <a:t>ProPPR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Probabilistic logic system based on approximate weighted proof counting</a:t>
            </a:r>
          </a:p>
          <a:p>
            <a:r>
              <a:rPr lang="en-US" dirty="0" smtClean="0"/>
              <a:t>D-Learner:</a:t>
            </a:r>
          </a:p>
          <a:p>
            <a:pPr lvl="1"/>
            <a:r>
              <a:rPr lang="en-US" dirty="0" smtClean="0"/>
              <a:t>Declarative SSL system based on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New probabilistic system that compiles inference to </a:t>
            </a:r>
            <a:r>
              <a:rPr lang="en-US" dirty="0" err="1" smtClean="0"/>
              <a:t>TensorFlow</a:t>
            </a:r>
            <a:r>
              <a:rPr lang="en-US" dirty="0" smtClean="0"/>
              <a:t> computation graphs</a:t>
            </a:r>
          </a:p>
          <a:p>
            <a:r>
              <a:rPr lang="en-US" dirty="0" smtClean="0"/>
              <a:t>Applications of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20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</a:t>
            </a:r>
            <a:r>
              <a:rPr lang="en-US" altLang="zh-CN" dirty="0" smtClean="0"/>
              <a:t>link-based classification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en-US" sz="2000" dirty="0" smtClean="0"/>
              <a:t>Setting</a:t>
            </a:r>
          </a:p>
          <a:p>
            <a:pPr lvl="1"/>
            <a:r>
              <a:rPr lang="en-US" sz="1800" dirty="0" smtClean="0"/>
              <a:t>Three </a:t>
            </a:r>
            <a:r>
              <a:rPr lang="en-US" sz="1800" dirty="0"/>
              <a:t>datasets: </a:t>
            </a:r>
            <a:r>
              <a:rPr lang="en-US" sz="1800" dirty="0" err="1"/>
              <a:t>CiteSeer</a:t>
            </a:r>
            <a:r>
              <a:rPr lang="en-US" sz="1800" dirty="0"/>
              <a:t>, Cora and PubMed. </a:t>
            </a:r>
            <a:endParaRPr lang="en-US" sz="1800" dirty="0" smtClean="0"/>
          </a:p>
          <a:p>
            <a:pPr lvl="1"/>
            <a:r>
              <a:rPr lang="en-US" sz="1800" dirty="0" smtClean="0"/>
              <a:t>For </a:t>
            </a:r>
            <a:r>
              <a:rPr lang="en-US" sz="1800" dirty="0"/>
              <a:t>each dataset, we use 1,000 publications for testing</a:t>
            </a:r>
            <a:r>
              <a:rPr lang="en-US" sz="1800" dirty="0" smtClean="0"/>
              <a:t>, and </a:t>
            </a:r>
            <a:r>
              <a:rPr lang="en-US" sz="1800" dirty="0"/>
              <a:t>at most 5,000 publications for training. </a:t>
            </a:r>
            <a:r>
              <a:rPr lang="en-US" sz="1800" dirty="0" smtClean="0"/>
              <a:t> Compare to SVM, SL with </a:t>
            </a:r>
            <a:r>
              <a:rPr lang="en-US" sz="1800" dirty="0" err="1" smtClean="0"/>
              <a:t>ProPPR</a:t>
            </a:r>
            <a:r>
              <a:rPr lang="en-US" sz="1800" dirty="0" smtClean="0"/>
              <a:t> (no constraints), and SSL-naïve (all constraints with </a:t>
            </a:r>
            <a:r>
              <a:rPr lang="en-US" sz="1800" i="1" dirty="0" err="1" smtClean="0"/>
              <a:t>n</a:t>
            </a:r>
            <a:r>
              <a:rPr lang="en-US" sz="1800" i="1" baseline="-25000" dirty="0" err="1" smtClean="0"/>
              <a:t>i</a:t>
            </a:r>
            <a:r>
              <a:rPr lang="en-US" sz="1800" i="1" dirty="0" smtClean="0"/>
              <a:t>=</a:t>
            </a:r>
            <a:r>
              <a:rPr lang="en-US" sz="1800" i="1" dirty="0" err="1" smtClean="0"/>
              <a:t>n</a:t>
            </a:r>
            <a:r>
              <a:rPr lang="en-US" sz="1800" i="1" baseline="-25000" dirty="0" err="1" smtClean="0"/>
              <a:t>unlabeled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 smtClean="0"/>
              <a:t>Among </a:t>
            </a:r>
            <a:r>
              <a:rPr lang="en-US" sz="1800" dirty="0"/>
              <a:t>the training, we randomly pick </a:t>
            </a:r>
            <a:r>
              <a:rPr lang="en-US" sz="1800" dirty="0" smtClean="0"/>
              <a:t>20 as </a:t>
            </a:r>
            <a:r>
              <a:rPr lang="en-US" sz="1800" dirty="0"/>
              <a:t>labeled examples for each class, and the remaining ones are used as unlabeled</a:t>
            </a:r>
            <a:r>
              <a:rPr lang="en-US" sz="1800" dirty="0" smtClean="0"/>
              <a:t>.</a:t>
            </a:r>
          </a:p>
          <a:p>
            <a:r>
              <a:rPr lang="en-US" sz="2000" dirty="0" smtClean="0"/>
              <a:t>Results</a:t>
            </a:r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9D5A-7724-487A-9F7D-774DBED8C8F9}" type="datetime1">
              <a:rPr lang="en-US" smtClean="0"/>
              <a:t>2/3/18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Lidong Bing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FBE95-E144-46F9-9A37-61D95D44A8B5}" type="slidenum">
              <a:rPr lang="en-US" smtClean="0"/>
              <a:t>20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76"/>
          <a:stretch/>
        </p:blipFill>
        <p:spPr>
          <a:xfrm>
            <a:off x="1810987" y="3970637"/>
            <a:ext cx="5522026" cy="17436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1836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282876"/>
            <a:ext cx="8695038" cy="114300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Real-world example: SSL for extracting medical-information relations from structured documents  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Task: predict relation between a </a:t>
            </a:r>
            <a:r>
              <a:rPr lang="en-US" i="1" dirty="0" smtClean="0"/>
              <a:t>title entity e</a:t>
            </a:r>
            <a:r>
              <a:rPr lang="en-US" i="1" baseline="-25000" dirty="0" smtClean="0"/>
              <a:t>t</a:t>
            </a:r>
            <a:r>
              <a:rPr lang="en-US" i="1" dirty="0" smtClean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eg</a:t>
            </a:r>
            <a:r>
              <a:rPr lang="en-US" dirty="0" smtClean="0"/>
              <a:t> in a </a:t>
            </a:r>
            <a:r>
              <a:rPr lang="en-US" dirty="0" err="1" smtClean="0"/>
              <a:t>wikipedia</a:t>
            </a:r>
            <a:r>
              <a:rPr lang="en-US" dirty="0" smtClean="0"/>
              <a:t> page) and a </a:t>
            </a:r>
            <a:r>
              <a:rPr lang="en-US" i="1" dirty="0" smtClean="0"/>
              <a:t>mentioned entity </a:t>
            </a:r>
            <a:r>
              <a:rPr lang="en-US" i="1" dirty="0" err="1" smtClean="0"/>
              <a:t>e</a:t>
            </a:r>
            <a:r>
              <a:rPr lang="en-US" i="1" baseline="-25000" dirty="0" err="1" smtClean="0"/>
              <a:t>m</a:t>
            </a:r>
            <a:r>
              <a:rPr lang="en-US" i="1" dirty="0" smtClean="0"/>
              <a:t>.</a:t>
            </a:r>
          </a:p>
          <a:p>
            <a:r>
              <a:rPr lang="en-US" dirty="0" smtClean="0"/>
              <a:t>SSL heuristics:</a:t>
            </a:r>
          </a:p>
          <a:p>
            <a:pPr lvl="1"/>
            <a:r>
              <a:rPr lang="en-US" dirty="0" smtClean="0"/>
              <a:t>one “sense” </a:t>
            </a:r>
            <a:r>
              <a:rPr lang="en-US" dirty="0"/>
              <a:t>per </a:t>
            </a:r>
            <a:r>
              <a:rPr lang="en-US" dirty="0" smtClean="0"/>
              <a:t>“discourse” #1 (all </a:t>
            </a:r>
            <a:r>
              <a:rPr lang="en-US" dirty="0" err="1" smtClean="0"/>
              <a:t>occurrances</a:t>
            </a:r>
            <a:r>
              <a:rPr lang="en-US" dirty="0" smtClean="0"/>
              <a:t> of </a:t>
            </a:r>
            <a:r>
              <a:rPr lang="en-US" i="1" dirty="0" err="1" smtClean="0"/>
              <a:t>e</a:t>
            </a:r>
            <a:r>
              <a:rPr lang="en-US" i="1" baseline="-25000" dirty="0" err="1" smtClean="0"/>
              <a:t>m</a:t>
            </a:r>
            <a:r>
              <a:rPr lang="en-US" i="1" baseline="-25000" dirty="0" smtClean="0"/>
              <a:t> </a:t>
            </a:r>
            <a:r>
              <a:rPr lang="en-US" dirty="0" smtClean="0"/>
              <a:t>on a page are related the same way to</a:t>
            </a:r>
            <a:r>
              <a:rPr lang="en-US" i="1" dirty="0"/>
              <a:t> </a:t>
            </a:r>
            <a:r>
              <a:rPr lang="en-US" i="1" dirty="0" smtClean="0"/>
              <a:t>e</a:t>
            </a:r>
            <a:r>
              <a:rPr lang="en-US" i="1" baseline="-25000" dirty="0" smtClean="0"/>
              <a:t>t 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one “sense” per “discourse” </a:t>
            </a:r>
            <a:r>
              <a:rPr lang="en-US" dirty="0" smtClean="0"/>
              <a:t>#2 </a:t>
            </a:r>
            <a:r>
              <a:rPr lang="en-US" dirty="0"/>
              <a:t>(all </a:t>
            </a:r>
            <a:r>
              <a:rPr lang="en-US" i="1" dirty="0" err="1" smtClean="0"/>
              <a:t>e</a:t>
            </a:r>
            <a:r>
              <a:rPr lang="en-US" i="1" baseline="-25000" dirty="0" err="1" smtClean="0"/>
              <a:t>m</a:t>
            </a:r>
            <a:r>
              <a:rPr lang="en-US" i="1" baseline="-25000" dirty="0" smtClean="0"/>
              <a:t> </a:t>
            </a:r>
            <a:r>
              <a:rPr lang="en-US" dirty="0" smtClean="0"/>
              <a:t>‘s in the same section are </a:t>
            </a:r>
            <a:r>
              <a:rPr lang="en-US" dirty="0"/>
              <a:t>related the same way to</a:t>
            </a:r>
            <a:r>
              <a:rPr lang="en-US" i="1" dirty="0"/>
              <a:t> e</a:t>
            </a:r>
            <a:r>
              <a:rPr lang="en-US" i="1" baseline="-25000" dirty="0"/>
              <a:t>t 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consistency between relation predictions and entity-type predictions for </a:t>
            </a:r>
            <a:r>
              <a:rPr lang="en-US" i="1" dirty="0" err="1" smtClean="0"/>
              <a:t>e</a:t>
            </a:r>
            <a:r>
              <a:rPr lang="en-US" i="1" baseline="-25000" dirty="0" err="1" smtClean="0"/>
              <a:t>m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11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Results on relation extraction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7297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Setting</a:t>
            </a:r>
          </a:p>
          <a:p>
            <a:pPr lvl="1"/>
            <a:r>
              <a:rPr lang="en-US" sz="2000" dirty="0" err="1"/>
              <a:t>DailyMed</a:t>
            </a:r>
            <a:r>
              <a:rPr lang="en-US" sz="2000" dirty="0"/>
              <a:t> contains 28,590 drug </a:t>
            </a:r>
            <a:r>
              <a:rPr lang="en-US" sz="2000" dirty="0" smtClean="0"/>
              <a:t>articles from NLM, </a:t>
            </a:r>
            <a:r>
              <a:rPr lang="en-US" sz="2000" dirty="0" err="1"/>
              <a:t>WikiDisease</a:t>
            </a:r>
            <a:r>
              <a:rPr lang="en-US" sz="2000" dirty="0"/>
              <a:t> contains 8,596 </a:t>
            </a:r>
            <a:r>
              <a:rPr lang="en-US" sz="2000" dirty="0" smtClean="0"/>
              <a:t>disease articles</a:t>
            </a:r>
            <a:r>
              <a:rPr lang="en-US" sz="2000" dirty="0"/>
              <a:t> </a:t>
            </a:r>
            <a:r>
              <a:rPr lang="en-US" sz="2000" dirty="0" smtClean="0"/>
              <a:t>from Wikipedia </a:t>
            </a:r>
          </a:p>
          <a:p>
            <a:pPr lvl="1"/>
            <a:r>
              <a:rPr lang="en-US" sz="2000" dirty="0" smtClean="0"/>
              <a:t>Three </a:t>
            </a:r>
            <a:r>
              <a:rPr lang="en-US" sz="2000" dirty="0"/>
              <a:t>relations for </a:t>
            </a:r>
            <a:r>
              <a:rPr lang="en-US" sz="2000" dirty="0" smtClean="0"/>
              <a:t>drugs, </a:t>
            </a:r>
            <a:r>
              <a:rPr lang="en-US" sz="2000" dirty="0"/>
              <a:t>and </a:t>
            </a:r>
            <a:r>
              <a:rPr lang="en-US" sz="2000" dirty="0" smtClean="0"/>
              <a:t>five for diseases</a:t>
            </a:r>
          </a:p>
          <a:p>
            <a:pPr lvl="1"/>
            <a:r>
              <a:rPr lang="en-US" sz="2000" dirty="0" smtClean="0"/>
              <a:t>Labeled examples for training from </a:t>
            </a:r>
            <a:r>
              <a:rPr lang="en-US" sz="2000" dirty="0" err="1" smtClean="0"/>
              <a:t>FreeBase</a:t>
            </a:r>
            <a:r>
              <a:rPr lang="en-US" sz="2000" dirty="0" smtClean="0"/>
              <a:t> (distant learning)</a:t>
            </a:r>
          </a:p>
          <a:p>
            <a:pPr lvl="1"/>
            <a:r>
              <a:rPr lang="en-US" sz="2000" dirty="0" smtClean="0"/>
              <a:t>Evaluation dataset: Hand-labeled all mention entities on 10 drug pages, and 10 disease pages</a:t>
            </a:r>
          </a:p>
          <a:p>
            <a:r>
              <a:rPr lang="en-US" sz="2400" dirty="0" smtClean="0"/>
              <a:t>Results</a:t>
            </a:r>
          </a:p>
          <a:p>
            <a:endParaRPr lang="en-US" sz="2400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9D5A-7724-487A-9F7D-774DBED8C8F9}" type="datetime1">
              <a:rPr lang="en-US" smtClean="0"/>
              <a:t>2/3/18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Lidong Bing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FBE95-E144-46F9-9A37-61D95D44A8B5}" type="slidenum">
              <a:rPr lang="en-US" smtClean="0"/>
              <a:t>22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836" y="3971762"/>
            <a:ext cx="6250936" cy="27497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51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23835"/>
              </p:ext>
            </p:extLst>
          </p:nvPr>
        </p:nvGraphicFramePr>
        <p:xfrm>
          <a:off x="5727699" y="1713704"/>
          <a:ext cx="2108200" cy="44307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54100"/>
                <a:gridCol w="1054100"/>
              </a:tblGrid>
              <a:tr h="6276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feature-vector labeled edges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pSGD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18" name="Up-Down Arrow 17"/>
          <p:cNvSpPr/>
          <p:nvPr/>
        </p:nvSpPr>
        <p:spPr>
          <a:xfrm>
            <a:off x="7162800" y="4876800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6096000" y="4876800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6553200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5" name="TextBox 20"/>
          <p:cNvSpPr txBox="1">
            <a:spLocks noChangeArrowheads="1"/>
          </p:cNvSpPr>
          <p:nvPr/>
        </p:nvSpPr>
        <p:spPr bwMode="auto">
          <a:xfrm>
            <a:off x="6416675" y="3810000"/>
            <a:ext cx="51752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fast</a:t>
            </a:r>
            <a:endParaRPr lang="en-US" sz="1800" i="1"/>
          </a:p>
        </p:txBody>
      </p:sp>
      <p:sp>
        <p:nvSpPr>
          <p:cNvPr id="23" name="Up-Down Arrow 22"/>
          <p:cNvSpPr/>
          <p:nvPr/>
        </p:nvSpPr>
        <p:spPr>
          <a:xfrm>
            <a:off x="6662738" y="22860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9" name="TextBox 24"/>
          <p:cNvSpPr txBox="1">
            <a:spLocks noChangeArrowheads="1"/>
          </p:cNvSpPr>
          <p:nvPr/>
        </p:nvSpPr>
        <p:spPr bwMode="auto">
          <a:xfrm>
            <a:off x="5867400" y="6172200"/>
            <a:ext cx="66675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linear</a:t>
            </a:r>
            <a:endParaRPr lang="en-US" sz="1800" i="1"/>
          </a:p>
        </p:txBody>
      </p:sp>
      <p:sp>
        <p:nvSpPr>
          <p:cNvPr id="57410" name="TextBox 25"/>
          <p:cNvSpPr txBox="1">
            <a:spLocks noChangeArrowheads="1"/>
          </p:cNvSpPr>
          <p:nvPr/>
        </p:nvSpPr>
        <p:spPr bwMode="auto">
          <a:xfrm>
            <a:off x="6781800" y="6172200"/>
            <a:ext cx="1096963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i="1"/>
              <a:t>fast, but </a:t>
            </a:r>
          </a:p>
          <a:p>
            <a:pPr algn="ctr" eaLnBrk="1" hangingPunct="1"/>
            <a:r>
              <a:rPr lang="en-US" sz="1400" i="1"/>
              <a:t>not convex</a:t>
            </a:r>
            <a:endParaRPr lang="en-US" sz="1800" i="1"/>
          </a:p>
        </p:txBody>
      </p:sp>
      <p:sp>
        <p:nvSpPr>
          <p:cNvPr id="57411" name="TextBox 26"/>
          <p:cNvSpPr txBox="1">
            <a:spLocks noChangeArrowheads="1"/>
          </p:cNvSpPr>
          <p:nvPr/>
        </p:nvSpPr>
        <p:spPr bwMode="auto">
          <a:xfrm>
            <a:off x="7924800" y="3667125"/>
            <a:ext cx="9906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i="1"/>
              <a:t>sublinear</a:t>
            </a:r>
            <a:r>
              <a:rPr lang="en-US" sz="1400" i="1"/>
              <a:t> in DB size</a:t>
            </a:r>
            <a:endParaRPr lang="en-US" sz="1800" i="1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6232553" y="1368425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57413" name="TextBox 28"/>
          <p:cNvSpPr txBox="1">
            <a:spLocks noChangeArrowheads="1"/>
          </p:cNvSpPr>
          <p:nvPr/>
        </p:nvSpPr>
        <p:spPr bwMode="auto">
          <a:xfrm>
            <a:off x="7924800" y="5638800"/>
            <a:ext cx="12192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b="1" i="1"/>
              <a:t>can parallelize</a:t>
            </a:r>
            <a:endParaRPr lang="en-US" sz="1800" i="1"/>
          </a:p>
        </p:txBody>
      </p:sp>
      <p:sp>
        <p:nvSpPr>
          <p:cNvPr id="2" name="TextBox 1"/>
          <p:cNvSpPr txBox="1"/>
          <p:nvPr/>
        </p:nvSpPr>
        <p:spPr>
          <a:xfrm>
            <a:off x="457201" y="1368425"/>
            <a:ext cx="5118100" cy="45243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ym typeface="Wingdings"/>
              </a:rPr>
              <a:t>Scales well with large KBs</a:t>
            </a:r>
          </a:p>
          <a:p>
            <a:endParaRPr lang="en-US" dirty="0" smtClean="0"/>
          </a:p>
          <a:p>
            <a:r>
              <a:rPr lang="en-US" dirty="0" smtClean="0"/>
              <a:t>Fairly expressive: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n-</a:t>
            </a:r>
            <a:r>
              <a:rPr lang="en-US" dirty="0" err="1" smtClean="0"/>
              <a:t>ary</a:t>
            </a:r>
            <a:r>
              <a:rPr lang="en-US" dirty="0" smtClean="0"/>
              <a:t> predicates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recursion</a:t>
            </a:r>
          </a:p>
          <a:p>
            <a:pPr marL="285750" indent="-285750">
              <a:buFont typeface="Arial" charset="0"/>
              <a:buChar char="•"/>
            </a:pPr>
            <a:r>
              <a:rPr lang="mr-IN" dirty="0" smtClean="0"/>
              <a:t>…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Can learn parameters for a “meta-interpreter” for a simpler logic </a:t>
            </a:r>
            <a:r>
              <a:rPr lang="en-US" dirty="0" smtClean="0">
                <a:sym typeface="Wingdings"/>
              </a:rPr>
              <a:t> structural learning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KB completion with learned </a:t>
            </a:r>
            <a:r>
              <a:rPr lang="en-US" i="1" dirty="0" smtClean="0">
                <a:sym typeface="Wingdings"/>
              </a:rPr>
              <a:t>rules</a:t>
            </a:r>
            <a:r>
              <a:rPr lang="en-US" dirty="0" smtClean="0">
                <a:sym typeface="Wingdings"/>
              </a:rPr>
              <a:t> (CIKM 2014)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Changing meta-interpreter’s templates lets you control bias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E.g., joint information-extraction and inference-rule learning (Wang &amp; Cohen, ACL 2015)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ym typeface="Wingding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57201" y="5643677"/>
            <a:ext cx="5118100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Only finds “easy” proofs</a:t>
            </a:r>
          </a:p>
          <a:p>
            <a:r>
              <a:rPr lang="en-US" dirty="0" smtClean="0"/>
              <a:t>Groundings (graphs) are </a:t>
            </a:r>
            <a:r>
              <a:rPr lang="en-US" dirty="0" err="1" smtClean="0"/>
              <a:t>polysize</a:t>
            </a:r>
            <a:r>
              <a:rPr lang="en-US" dirty="0" smtClean="0"/>
              <a:t> but large (&gt;10,000)</a:t>
            </a:r>
          </a:p>
          <a:p>
            <a:r>
              <a:rPr lang="en-US" dirty="0" smtClean="0"/>
              <a:t>Expensive with many examples (&gt; 10,000)</a:t>
            </a:r>
            <a:endParaRPr lang="en-US" dirty="0">
              <a:sym typeface="Wingdings"/>
            </a:endParaRPr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549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 err="1" smtClean="0"/>
              <a:t>ProPPR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Probabilistic logic system based on approximate weighted proof counting</a:t>
            </a:r>
          </a:p>
          <a:p>
            <a:r>
              <a:rPr lang="en-US" dirty="0" smtClean="0"/>
              <a:t>D-Learner:</a:t>
            </a:r>
          </a:p>
          <a:p>
            <a:pPr lvl="1"/>
            <a:r>
              <a:rPr lang="en-US" dirty="0" smtClean="0"/>
              <a:t>Declarative SSL system based on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New probabilistic system that compiles inference to </a:t>
            </a:r>
            <a:r>
              <a:rPr lang="en-US" dirty="0" err="1" smtClean="0"/>
              <a:t>TensorFlow</a:t>
            </a:r>
            <a:r>
              <a:rPr lang="en-US" dirty="0" smtClean="0"/>
              <a:t> computation graphs</a:t>
            </a:r>
          </a:p>
          <a:p>
            <a:r>
              <a:rPr lang="en-US" dirty="0" smtClean="0"/>
              <a:t>Applications of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74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D-Learner2:  </a:t>
            </a:r>
            <a:br>
              <a:rPr lang="en-US" dirty="0" smtClean="0"/>
            </a:br>
            <a:r>
              <a:rPr lang="en-US" dirty="0" smtClean="0"/>
              <a:t>Based on </a:t>
            </a:r>
            <a:r>
              <a:rPr lang="en-US" dirty="0" err="1" smtClean="0"/>
              <a:t>TensorLog</a:t>
            </a:r>
            <a:r>
              <a:rPr lang="en-US" dirty="0" smtClean="0"/>
              <a:t> instead of </a:t>
            </a:r>
            <a:r>
              <a:rPr lang="en-US" dirty="0" err="1" smtClean="0"/>
              <a:t>ProPPR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5076659"/>
              </p:ext>
            </p:extLst>
          </p:nvPr>
        </p:nvGraphicFramePr>
        <p:xfrm>
          <a:off x="1396999" y="2057399"/>
          <a:ext cx="6873875" cy="4117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82486" y="6396335"/>
            <a:ext cx="840431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Percent improvement over D-Learner in </a:t>
            </a:r>
            <a:r>
              <a:rPr lang="en-US" sz="2400" dirty="0" err="1" smtClean="0"/>
              <a:t>ProPPR</a:t>
            </a:r>
            <a:r>
              <a:rPr lang="en-US" sz="2400" dirty="0" smtClean="0"/>
              <a:t> with </a:t>
            </a:r>
            <a:r>
              <a:rPr lang="en-US" sz="2400" b="1" dirty="0" smtClean="0"/>
              <a:t>all</a:t>
            </a:r>
            <a:r>
              <a:rPr lang="en-US" sz="2400" dirty="0" smtClean="0"/>
              <a:t> heuristics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557819" y="1417638"/>
            <a:ext cx="5570305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Recent, unpublished work with </a:t>
            </a:r>
            <a:r>
              <a:rPr lang="en-US" sz="2400" dirty="0" err="1" smtClean="0"/>
              <a:t>Haitien</a:t>
            </a:r>
            <a:r>
              <a:rPr lang="en-US" sz="2400" dirty="0" smtClean="0"/>
              <a:t> Sun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293" y="3790097"/>
            <a:ext cx="1895831" cy="18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5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 err="1" smtClean="0"/>
              <a:t>ProPPR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Probabilistic logic system based on approximate weighted proof counting</a:t>
            </a:r>
          </a:p>
          <a:p>
            <a:r>
              <a:rPr lang="en-US" dirty="0" smtClean="0"/>
              <a:t>D-Learner:</a:t>
            </a:r>
          </a:p>
          <a:p>
            <a:pPr lvl="1"/>
            <a:r>
              <a:rPr lang="en-US" dirty="0" smtClean="0"/>
              <a:t>Declarative SSL system based on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New probabilistic system that compiles inference to </a:t>
            </a:r>
            <a:r>
              <a:rPr lang="en-US" dirty="0" err="1" smtClean="0"/>
              <a:t>TensorFlow</a:t>
            </a:r>
            <a:r>
              <a:rPr lang="en-US" dirty="0" smtClean="0"/>
              <a:t> computation graphs</a:t>
            </a:r>
          </a:p>
          <a:p>
            <a:r>
              <a:rPr lang="en-US" dirty="0" smtClean="0"/>
              <a:t>Applications of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49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r>
              <a:rPr lang="en-US" dirty="0" err="1" smtClean="0"/>
              <a:t>TensorLog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31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752906"/>
              </p:ext>
            </p:extLst>
          </p:nvPr>
        </p:nvGraphicFramePr>
        <p:xfrm>
          <a:off x="1017527" y="1492662"/>
          <a:ext cx="7308325" cy="49793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5661"/>
                <a:gridCol w="1473188"/>
                <a:gridCol w="1859738"/>
                <a:gridCol w="1859738"/>
              </a:tblGrid>
              <a:tr h="6276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 + features on rules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with </a:t>
                      </a:r>
                    </a:p>
                    <a:p>
                      <a:pPr algn="ctr"/>
                      <a:r>
                        <a:rPr lang="en-US" sz="1800" dirty="0" smtClean="0"/>
                        <a:t>weighted</a:t>
                      </a:r>
                      <a:r>
                        <a:rPr lang="en-US" sz="1800" baseline="0" dirty="0" smtClean="0"/>
                        <a:t> binary facts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feature-vector labeled edges</a:t>
                      </a:r>
                    </a:p>
                    <a:p>
                      <a:pPr algn="ctr"/>
                      <a:endParaRPr lang="en-US" sz="1800" baseline="0" dirty="0" smtClean="0"/>
                    </a:p>
                    <a:p>
                      <a:pPr algn="ctr"/>
                      <a:r>
                        <a:rPr lang="en-US" sz="1800" baseline="0" dirty="0" smtClean="0"/>
                        <a:t>features derived from bound </a:t>
                      </a:r>
                      <a:r>
                        <a:rPr lang="en-US" sz="1800" baseline="0" dirty="0" err="1" smtClean="0"/>
                        <a:t>vars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Factor graph:</a:t>
                      </a:r>
                      <a:r>
                        <a:rPr lang="en-US" sz="1800" baseline="0" dirty="0" smtClean="0"/>
                        <a:t> 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random variable ~ logical variables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factor ~ relation/sparse matrix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KB ~ tensor</a:t>
                      </a:r>
                      <a:endParaRPr lang="en-US" sz="1800" dirty="0" smtClean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parallel SGD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Belief</a:t>
                      </a:r>
                      <a:r>
                        <a:rPr lang="en-US" sz="1800" baseline="0" dirty="0" smtClean="0"/>
                        <a:t> propagation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minibatched</a:t>
                      </a:r>
                      <a:r>
                        <a:rPr lang="en-US" sz="1800" dirty="0" smtClean="0"/>
                        <a:t> SGD</a:t>
                      </a:r>
                    </a:p>
                    <a:p>
                      <a:pPr algn="ctr"/>
                      <a:r>
                        <a:rPr lang="en-US" sz="1800" dirty="0" smtClean="0"/>
                        <a:t>on GPUs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18" name="Up-Down Arrow 17"/>
          <p:cNvSpPr/>
          <p:nvPr/>
        </p:nvSpPr>
        <p:spPr>
          <a:xfrm>
            <a:off x="36218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1701804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2470099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Up-Down Arrow 22"/>
          <p:cNvSpPr/>
          <p:nvPr/>
        </p:nvSpPr>
        <p:spPr>
          <a:xfrm>
            <a:off x="2470099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1996917" y="1046808"/>
            <a:ext cx="2154757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r>
              <a:rPr lang="en-US" sz="1800" b="1" i="1" dirty="0" smtClean="0"/>
              <a:t> </a:t>
            </a:r>
            <a:r>
              <a:rPr lang="mr-IN" sz="1800" b="1" i="1" dirty="0" smtClean="0"/>
              <a:t>–</a:t>
            </a:r>
            <a:r>
              <a:rPr lang="en-US" sz="1800" b="1" i="1" dirty="0" smtClean="0"/>
              <a:t> </a:t>
            </a:r>
            <a:r>
              <a:rPr lang="en-US" sz="1400" i="1" dirty="0" smtClean="0"/>
              <a:t>2013-2016</a:t>
            </a:r>
            <a:endParaRPr lang="en-US" sz="1400" i="1" dirty="0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281288" y="230202"/>
            <a:ext cx="8862712" cy="813573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vs </a:t>
            </a:r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endParaRPr lang="en-US" sz="3600" dirty="0"/>
          </a:p>
        </p:txBody>
      </p:sp>
      <p:sp>
        <p:nvSpPr>
          <p:cNvPr id="17" name="Up-Down Arrow 16"/>
          <p:cNvSpPr/>
          <p:nvPr/>
        </p:nvSpPr>
        <p:spPr>
          <a:xfrm>
            <a:off x="6218222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Up-Down Arrow 20"/>
          <p:cNvSpPr/>
          <p:nvPr/>
        </p:nvSpPr>
        <p:spPr>
          <a:xfrm>
            <a:off x="6218222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TextBox 27"/>
          <p:cNvSpPr txBox="1">
            <a:spLocks noChangeArrowheads="1"/>
          </p:cNvSpPr>
          <p:nvPr/>
        </p:nvSpPr>
        <p:spPr bwMode="auto">
          <a:xfrm>
            <a:off x="5373765" y="1046653"/>
            <a:ext cx="2298514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TensorLog</a:t>
            </a:r>
            <a:r>
              <a:rPr lang="en-US" sz="1800" b="1" i="1" dirty="0" smtClean="0"/>
              <a:t> </a:t>
            </a:r>
            <a:r>
              <a:rPr lang="mr-IN" sz="1800" b="1" i="1" dirty="0" smtClean="0"/>
              <a:t>–</a:t>
            </a:r>
            <a:r>
              <a:rPr lang="en-US" sz="1800" b="1" i="1" dirty="0" smtClean="0"/>
              <a:t> </a:t>
            </a:r>
            <a:r>
              <a:rPr lang="en-US" sz="1400" i="1" dirty="0" smtClean="0"/>
              <a:t>c. 2016</a:t>
            </a:r>
            <a:endParaRPr lang="en-US" sz="1800" i="1" dirty="0"/>
          </a:p>
        </p:txBody>
      </p:sp>
      <p:sp>
        <p:nvSpPr>
          <p:cNvPr id="24" name="Up-Down Arrow 23"/>
          <p:cNvSpPr/>
          <p:nvPr/>
        </p:nvSpPr>
        <p:spPr>
          <a:xfrm>
            <a:off x="72441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5394926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608848" y="953068"/>
            <a:ext cx="4079631" cy="57920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0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r>
              <a:rPr lang="en-US" dirty="0" err="1" smtClean="0"/>
              <a:t>PrDDB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4"/>
          <a:stretch/>
        </p:blipFill>
        <p:spPr>
          <a:xfrm>
            <a:off x="1651000" y="2150533"/>
            <a:ext cx="5223933" cy="1438329"/>
          </a:xfrm>
          <a:prstGeom prst="rect">
            <a:avLst/>
          </a:prstGeom>
        </p:spPr>
      </p:pic>
      <p:pic>
        <p:nvPicPr>
          <p:cNvPr id="5" name="Picture 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1651000" y="4040776"/>
            <a:ext cx="5482167" cy="14224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921933" y="3022599"/>
            <a:ext cx="6488660" cy="618067"/>
            <a:chOff x="1921933" y="3022599"/>
            <a:chExt cx="6488660" cy="618067"/>
          </a:xfrm>
        </p:grpSpPr>
        <p:pic>
          <p:nvPicPr>
            <p:cNvPr id="3" name="Picture 2" descr="Screen Shot 2016-06-06 at 4.20.36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933" y="3144387"/>
              <a:ext cx="6488660" cy="496279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 flipH="1">
              <a:off x="2099733" y="3022599"/>
              <a:ext cx="47752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1845734" y="5767818"/>
            <a:ext cx="5893485" cy="40011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Actually </a:t>
            </a:r>
            <a:r>
              <a:rPr lang="en-US" sz="2000" i="1" dirty="0" smtClean="0"/>
              <a:t>all</a:t>
            </a:r>
            <a:r>
              <a:rPr lang="en-US" sz="2000" dirty="0" smtClean="0"/>
              <a:t> constants/entities are </a:t>
            </a:r>
            <a:r>
              <a:rPr lang="en-US" sz="2000" i="1" dirty="0" smtClean="0"/>
              <a:t>only</a:t>
            </a:r>
            <a:r>
              <a:rPr lang="en-US" sz="2000" dirty="0" smtClean="0"/>
              <a:t> in the database.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0135" y="5263121"/>
            <a:ext cx="2921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latin typeface="Arial"/>
                <a:cs typeface="Arial"/>
              </a:rPr>
              <a:t>assign_tired</a:t>
            </a:r>
            <a:r>
              <a:rPr lang="en-US" sz="2000" b="1" dirty="0" smtClean="0">
                <a:latin typeface="Arial"/>
                <a:cs typeface="Arial"/>
              </a:rPr>
              <a:t>(tired), 1.0</a:t>
            </a:r>
            <a:endParaRPr lang="en-US" sz="2000" b="1" dirty="0"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98134" y="6220126"/>
            <a:ext cx="5861676" cy="40011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Also, all numeric parameters are only  in the database.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96980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r>
              <a:rPr lang="en-US" dirty="0" err="1" smtClean="0"/>
              <a:t>ProPPR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28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r>
              <a:rPr lang="en-US" dirty="0" err="1" smtClean="0"/>
              <a:t>PrDDB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4"/>
          <a:stretch/>
        </p:blipFill>
        <p:spPr>
          <a:xfrm>
            <a:off x="1651000" y="2150533"/>
            <a:ext cx="5223933" cy="1438329"/>
          </a:xfrm>
          <a:prstGeom prst="rect">
            <a:avLst/>
          </a:prstGeom>
        </p:spPr>
      </p:pic>
      <p:pic>
        <p:nvPicPr>
          <p:cNvPr id="5" name="Picture 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1651000" y="4040776"/>
            <a:ext cx="5482167" cy="1422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78001" y="1319536"/>
            <a:ext cx="5901266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Old trick: If you want to weight a </a:t>
            </a:r>
            <a:r>
              <a:rPr lang="en-US" sz="2400" b="1" dirty="0" smtClean="0"/>
              <a:t>rule</a:t>
            </a:r>
            <a:r>
              <a:rPr lang="en-US" sz="2400" dirty="0" smtClean="0"/>
              <a:t> you can introduce a </a:t>
            </a:r>
            <a:r>
              <a:rPr lang="en-US" sz="2400" b="1" dirty="0" smtClean="0"/>
              <a:t>rule-specific fact</a:t>
            </a:r>
            <a:r>
              <a:rPr lang="en-US" sz="2400" dirty="0" smtClean="0"/>
              <a:t>…. </a:t>
            </a:r>
            <a:endParaRPr lang="en-US" sz="2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693335" y="3204681"/>
            <a:ext cx="6392332" cy="2546363"/>
            <a:chOff x="1693335" y="3204681"/>
            <a:chExt cx="6392332" cy="2546363"/>
          </a:xfrm>
        </p:grpSpPr>
        <p:sp>
          <p:nvSpPr>
            <p:cNvPr id="6" name="TextBox 5"/>
            <p:cNvSpPr txBox="1"/>
            <p:nvPr/>
          </p:nvSpPr>
          <p:spPr>
            <a:xfrm>
              <a:off x="4402667" y="5350934"/>
              <a:ext cx="21064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Times New Roman"/>
                  <a:cs typeface="Times New Roman"/>
                </a:rPr>
                <a:t>weighted(r3),0.98</a:t>
              </a:r>
              <a:endParaRPr lang="en-US" sz="2000" b="1" dirty="0">
                <a:latin typeface="Times New Roman"/>
                <a:cs typeface="Times New Roman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93335" y="3204681"/>
              <a:ext cx="6392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Times New Roman"/>
                  <a:cs typeface="Times New Roman"/>
                </a:rPr>
                <a:t>r3. status(</a:t>
              </a:r>
              <a:r>
                <a:rPr lang="en-US" sz="2000" dirty="0" err="1" smtClean="0">
                  <a:latin typeface="Times New Roman"/>
                  <a:cs typeface="Times New Roman"/>
                </a:rPr>
                <a:t>X,tired</a:t>
              </a:r>
              <a:r>
                <a:rPr lang="en-US" sz="2000" dirty="0" smtClean="0">
                  <a:latin typeface="Times New Roman"/>
                  <a:cs typeface="Times New Roman"/>
                </a:rPr>
                <a:t>) :- child(W,X), infant(W), </a:t>
              </a:r>
              <a:r>
                <a:rPr lang="en-US" sz="2000" b="1" dirty="0" smtClean="0">
                  <a:latin typeface="Times New Roman"/>
                  <a:cs typeface="Times New Roman"/>
                </a:rPr>
                <a:t>weighted(r3).</a:t>
              </a:r>
              <a:endParaRPr lang="en-US" sz="2000" b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9" name="Straight Connector 8"/>
          <p:cNvCxnSpPr/>
          <p:nvPr/>
        </p:nvCxnSpPr>
        <p:spPr>
          <a:xfrm flipH="1">
            <a:off x="1693335" y="3014133"/>
            <a:ext cx="5687606" cy="84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363133" y="5911162"/>
            <a:ext cx="6316134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 learning rule weights is a </a:t>
            </a:r>
            <a:r>
              <a:rPr lang="en-US" sz="2400" b="1" dirty="0" smtClean="0"/>
              <a:t>special case </a:t>
            </a:r>
            <a:r>
              <a:rPr lang="en-US" sz="2400" dirty="0" smtClean="0"/>
              <a:t>of learning weights for </a:t>
            </a:r>
            <a:r>
              <a:rPr lang="en-US" sz="2400" b="1" dirty="0" smtClean="0"/>
              <a:t>selected DB facts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800228" y="2808940"/>
            <a:ext cx="59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0.98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3774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Key question: how do you reason with neural network infrastructure?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9455" y="3447764"/>
            <a:ext cx="7469903" cy="224676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KBANN idea (1991):  convert every DB fact, and every possible inferable fact, to a neuron.</a:t>
            </a:r>
          </a:p>
          <a:p>
            <a:endParaRPr lang="en-US" sz="2800" dirty="0"/>
          </a:p>
          <a:p>
            <a:r>
              <a:rPr lang="en-US" sz="2800" dirty="0" smtClean="0"/>
              <a:t>Architecture and initial weights implement inference rules</a:t>
            </a:r>
          </a:p>
        </p:txBody>
      </p:sp>
      <p:pic>
        <p:nvPicPr>
          <p:cNvPr id="5" name="Picture 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r="51308"/>
          <a:stretch/>
        </p:blipFill>
        <p:spPr>
          <a:xfrm>
            <a:off x="1305233" y="1669673"/>
            <a:ext cx="6169401" cy="177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921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r="51308"/>
          <a:stretch/>
        </p:blipFill>
        <p:spPr>
          <a:xfrm>
            <a:off x="1305233" y="1669673"/>
            <a:ext cx="6169401" cy="1778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99351" y="3287065"/>
            <a:ext cx="2184162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uncle(</a:t>
            </a:r>
            <a:r>
              <a:rPr lang="en-US" sz="2400" dirty="0" err="1" smtClean="0"/>
              <a:t>liam,chip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005646" y="5144260"/>
            <a:ext cx="2374118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brother(</a:t>
            </a:r>
            <a:r>
              <a:rPr lang="en-US" sz="2400" dirty="0" err="1" smtClean="0"/>
              <a:t>eve,chip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475494" y="5052367"/>
            <a:ext cx="2022759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child(</a:t>
            </a:r>
            <a:r>
              <a:rPr lang="en-US" sz="2400" dirty="0" err="1" smtClean="0"/>
              <a:t>liam,eve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451875" y="5819569"/>
            <a:ext cx="2063185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child(</a:t>
            </a:r>
            <a:r>
              <a:rPr lang="en-US" sz="2400" dirty="0" err="1" smtClean="0"/>
              <a:t>liam,bob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983513" y="3056232"/>
            <a:ext cx="2105264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uncle(</a:t>
            </a:r>
            <a:r>
              <a:rPr lang="en-US" sz="2400" dirty="0" err="1" smtClean="0"/>
              <a:t>liam,eve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2799351" y="3748730"/>
            <a:ext cx="2393354" cy="1395530"/>
            <a:chOff x="2799351" y="3748730"/>
            <a:chExt cx="2393354" cy="1395530"/>
          </a:xfrm>
        </p:grpSpPr>
        <p:sp>
          <p:nvSpPr>
            <p:cNvPr id="12" name="TextBox 11"/>
            <p:cNvSpPr txBox="1"/>
            <p:nvPr/>
          </p:nvSpPr>
          <p:spPr>
            <a:xfrm>
              <a:off x="3754747" y="4146129"/>
              <a:ext cx="825166" cy="46166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σ</a:t>
              </a:r>
              <a:r>
                <a:rPr lang="en-US" sz="2400" dirty="0" smtClean="0"/>
                <a:t>(….)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7" idx="0"/>
            </p:cNvCxnSpPr>
            <p:nvPr/>
          </p:nvCxnSpPr>
          <p:spPr>
            <a:xfrm flipH="1" flipV="1">
              <a:off x="4362824" y="4624983"/>
              <a:ext cx="829881" cy="51927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799351" y="4533090"/>
              <a:ext cx="936160" cy="51927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2" idx="0"/>
              <a:endCxn id="5" idx="2"/>
            </p:cNvCxnSpPr>
            <p:nvPr/>
          </p:nvCxnSpPr>
          <p:spPr>
            <a:xfrm flipH="1" flipV="1">
              <a:off x="3891432" y="3748730"/>
              <a:ext cx="275898" cy="397399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>
          <a:xfrm>
            <a:off x="1305233" y="4885765"/>
            <a:ext cx="55228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141883" y="5024732"/>
            <a:ext cx="120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DB facts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6106496" y="3748730"/>
            <a:ext cx="2580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possible inferences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6689796" y="2594567"/>
            <a:ext cx="2261256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uncle(</a:t>
            </a:r>
            <a:r>
              <a:rPr lang="en-US" sz="2400" dirty="0" err="1" smtClean="0"/>
              <a:t>liam,dave</a:t>
            </a:r>
            <a:r>
              <a:rPr lang="en-US" sz="2400" dirty="0" smtClean="0"/>
              <a:t>) </a:t>
            </a:r>
            <a:endParaRPr lang="en-US" sz="24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3535636" y="3517897"/>
            <a:ext cx="2393354" cy="1712958"/>
            <a:chOff x="2799351" y="3431302"/>
            <a:chExt cx="2393354" cy="1712958"/>
          </a:xfrm>
        </p:grpSpPr>
        <p:sp>
          <p:nvSpPr>
            <p:cNvPr id="22" name="TextBox 21"/>
            <p:cNvSpPr txBox="1"/>
            <p:nvPr/>
          </p:nvSpPr>
          <p:spPr>
            <a:xfrm>
              <a:off x="3754747" y="4146129"/>
              <a:ext cx="825166" cy="46166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σ</a:t>
              </a:r>
              <a:r>
                <a:rPr lang="en-US" sz="2400" dirty="0" smtClean="0"/>
                <a:t>(….)</a:t>
              </a:r>
              <a:endParaRPr lang="en-US" sz="2400" dirty="0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4362824" y="4624983"/>
              <a:ext cx="829881" cy="51927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V="1">
              <a:off x="2799351" y="4533090"/>
              <a:ext cx="936160" cy="51927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22" idx="0"/>
            </p:cNvCxnSpPr>
            <p:nvPr/>
          </p:nvCxnSpPr>
          <p:spPr>
            <a:xfrm flipV="1">
              <a:off x="4167330" y="3431302"/>
              <a:ext cx="788973" cy="71482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535636" y="3056232"/>
            <a:ext cx="4284788" cy="2174623"/>
            <a:chOff x="2408492" y="2969637"/>
            <a:chExt cx="4284788" cy="2174623"/>
          </a:xfrm>
        </p:grpSpPr>
        <p:sp>
          <p:nvSpPr>
            <p:cNvPr id="32" name="TextBox 31"/>
            <p:cNvSpPr txBox="1"/>
            <p:nvPr/>
          </p:nvSpPr>
          <p:spPr>
            <a:xfrm>
              <a:off x="3754747" y="4146129"/>
              <a:ext cx="825166" cy="46166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σ</a:t>
              </a:r>
              <a:r>
                <a:rPr lang="en-US" sz="2400" dirty="0" smtClean="0"/>
                <a:t>(….)</a:t>
              </a:r>
              <a:endParaRPr lang="en-US" sz="2400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 flipV="1">
              <a:off x="4362824" y="4624983"/>
              <a:ext cx="829881" cy="519277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408492" y="4533091"/>
              <a:ext cx="1327019" cy="611169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32" idx="0"/>
              <a:endCxn id="26" idx="2"/>
            </p:cNvCxnSpPr>
            <p:nvPr/>
          </p:nvCxnSpPr>
          <p:spPr>
            <a:xfrm flipV="1">
              <a:off x="4167330" y="2969637"/>
              <a:ext cx="2525950" cy="1176492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684676" y="6311116"/>
            <a:ext cx="2933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“Grounding” the rules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5407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6" grpId="0" animBg="1"/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 grounding is not scalable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r="51308"/>
          <a:stretch/>
        </p:blipFill>
        <p:spPr>
          <a:xfrm>
            <a:off x="1305233" y="1669673"/>
            <a:ext cx="6169401" cy="1778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7342" y="3201184"/>
            <a:ext cx="7089566" cy="35394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Example: inferring family relations like “uncle”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 people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possible “uncle” inferences</a:t>
            </a:r>
          </a:p>
          <a:p>
            <a:pPr marL="457200" indent="-457200">
              <a:buFont typeface="Arial"/>
              <a:buChar char="•"/>
            </a:pPr>
            <a:endParaRPr lang="en-US" sz="2800" dirty="0" smtClean="0"/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 = 2 billion  </a:t>
            </a:r>
            <a:r>
              <a:rPr lang="en-US" sz="2800" dirty="0" smtClean="0">
                <a:sym typeface="Wingdings"/>
              </a:rPr>
              <a:t> </a:t>
            </a:r>
            <a:r>
              <a:rPr lang="en-US" sz="2800" dirty="0"/>
              <a:t>N</a:t>
            </a:r>
            <a:r>
              <a:rPr lang="en-US" sz="2800" baseline="30000" dirty="0"/>
              <a:t>2</a:t>
            </a:r>
            <a:r>
              <a:rPr lang="en-US" sz="2800" dirty="0"/>
              <a:t> </a:t>
            </a:r>
            <a:r>
              <a:rPr lang="en-US" sz="2800" dirty="0" smtClean="0"/>
              <a:t>= 4 quintillion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 = 1 million </a:t>
            </a:r>
            <a:r>
              <a:rPr lang="en-US" sz="2800" dirty="0" smtClean="0">
                <a:sym typeface="Wingdings"/>
              </a:rPr>
              <a:t> </a:t>
            </a:r>
            <a:r>
              <a:rPr lang="en-US" sz="2800" dirty="0"/>
              <a:t>N</a:t>
            </a:r>
            <a:r>
              <a:rPr lang="en-US" sz="2800" baseline="30000" dirty="0"/>
              <a:t>2</a:t>
            </a:r>
            <a:r>
              <a:rPr lang="en-US" sz="2800" dirty="0"/>
              <a:t> = </a:t>
            </a:r>
            <a:r>
              <a:rPr lang="en-US" sz="2800" dirty="0" smtClean="0"/>
              <a:t>1 trillion</a:t>
            </a:r>
          </a:p>
          <a:p>
            <a:endParaRPr lang="en-US" sz="2800" dirty="0" smtClean="0"/>
          </a:p>
          <a:p>
            <a:pPr algn="ctr"/>
            <a:r>
              <a:rPr lang="en-US" sz="2800" dirty="0" smtClean="0"/>
              <a:t>A KB with 1M entities is </a:t>
            </a:r>
            <a:r>
              <a:rPr lang="en-US" sz="2800" i="1" dirty="0" smtClean="0"/>
              <a:t>small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21447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r="51308"/>
          <a:stretch/>
        </p:blipFill>
        <p:spPr>
          <a:xfrm>
            <a:off x="1305233" y="1669673"/>
            <a:ext cx="6169401" cy="17780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82015" y="3102876"/>
            <a:ext cx="7737344" cy="26776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KBANN idea (1991):  convert every DB fact, and every possible inferable fact, to a neuron.</a:t>
            </a:r>
          </a:p>
          <a:p>
            <a:endParaRPr lang="en-US" sz="2800" dirty="0"/>
          </a:p>
          <a:p>
            <a:r>
              <a:rPr lang="en-US" sz="2800" dirty="0" smtClean="0"/>
              <a:t>Similar “grounding strategies” are used by nearly every soft logic: Markov Logic Networks, Probabilistic Soft Logic, 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9456" y="5694533"/>
            <a:ext cx="7737344" cy="95410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A neuron for every </a:t>
            </a:r>
            <a:r>
              <a:rPr lang="en-US" sz="2800" i="1" dirty="0" smtClean="0"/>
              <a:t>possible</a:t>
            </a:r>
            <a:r>
              <a:rPr lang="en-US" sz="2800" dirty="0" smtClean="0"/>
              <a:t> inferable fact is “too many” --- i.e., bigger than the DB.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1160" y="3404765"/>
            <a:ext cx="7206852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“Grounding” via RWR was </a:t>
            </a:r>
            <a:r>
              <a:rPr lang="en-US" sz="2800" dirty="0" err="1" smtClean="0"/>
              <a:t>ProPPR’s</a:t>
            </a:r>
            <a:r>
              <a:rPr lang="en-US" sz="2800" dirty="0" smtClean="0"/>
              <a:t> main technical innovation</a:t>
            </a:r>
          </a:p>
        </p:txBody>
      </p:sp>
    </p:spTree>
    <p:extLst>
      <p:ext uri="{BB962C8B-B14F-4D97-AF65-F5344CB8AC3E}">
        <p14:creationId xmlns:p14="http://schemas.microsoft.com/office/powerpoint/2010/main" val="3453489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TensorLog</a:t>
            </a:r>
            <a:r>
              <a:rPr lang="en-US" dirty="0" smtClean="0"/>
              <a:t> uses a knowledge-graph specific trick to get scalability: </a:t>
            </a:r>
          </a:p>
          <a:p>
            <a:pPr lvl="1"/>
            <a:r>
              <a:rPr lang="en-US" dirty="0" smtClean="0"/>
              <a:t>“reasoning” means answering a query like</a:t>
            </a:r>
            <a:r>
              <a:rPr lang="en-US" i="1" dirty="0" smtClean="0"/>
              <a:t>: find all Y for which p(</a:t>
            </a:r>
            <a:r>
              <a:rPr lang="en-US" i="1" dirty="0" err="1" smtClean="0"/>
              <a:t>a,Y</a:t>
            </a:r>
            <a:r>
              <a:rPr lang="en-US" i="1" dirty="0" smtClean="0"/>
              <a:t>) is true</a:t>
            </a:r>
            <a:r>
              <a:rPr lang="en-US" dirty="0" smtClean="0"/>
              <a:t> for some given predicate </a:t>
            </a:r>
            <a:r>
              <a:rPr lang="en-US" i="1" dirty="0" smtClean="0"/>
              <a:t>p, </a:t>
            </a:r>
            <a:r>
              <a:rPr lang="en-US" dirty="0" smtClean="0"/>
              <a:t>query entity </a:t>
            </a:r>
            <a:r>
              <a:rPr lang="en-US" i="1" dirty="0" smtClean="0"/>
              <a:t>a </a:t>
            </a:r>
            <a:r>
              <a:rPr lang="en-US" dirty="0" smtClean="0"/>
              <a:t>(and rules and DB)</a:t>
            </a:r>
            <a:endParaRPr lang="en-US" i="1" dirty="0" smtClean="0"/>
          </a:p>
          <a:p>
            <a:pPr lvl="1"/>
            <a:r>
              <a:rPr lang="en-US" dirty="0" smtClean="0"/>
              <a:t>inferences for a logical theory can be encoded as a bunch of </a:t>
            </a:r>
            <a:r>
              <a:rPr lang="en-US" b="1" dirty="0" smtClean="0"/>
              <a:t>functions</a:t>
            </a:r>
            <a:r>
              <a:rPr lang="en-US" dirty="0" smtClean="0"/>
              <a:t>: for every </a:t>
            </a:r>
            <a:r>
              <a:rPr lang="en-US" i="1" dirty="0" smtClean="0"/>
              <a:t>p, </a:t>
            </a:r>
            <a:r>
              <a:rPr lang="en-US" i="1" dirty="0" err="1" smtClean="0"/>
              <a:t>f</a:t>
            </a:r>
            <a:r>
              <a:rPr lang="en-US" i="1" baseline="-25000" dirty="0" err="1" smtClean="0"/>
              <a:t>p</a:t>
            </a:r>
            <a:r>
              <a:rPr lang="en-US" i="1" dirty="0" smtClean="0"/>
              <a:t>(a) </a:t>
            </a:r>
            <a:r>
              <a:rPr lang="en-US" dirty="0" smtClean="0"/>
              <a:t>returns a </a:t>
            </a:r>
            <a:r>
              <a:rPr lang="en-US" b="1" dirty="0" smtClean="0"/>
              <a:t>vector</a:t>
            </a:r>
            <a:r>
              <a:rPr lang="en-US" dirty="0" smtClean="0"/>
              <a:t> encoding answers </a:t>
            </a:r>
            <a:r>
              <a:rPr lang="en-US" i="1" dirty="0" smtClean="0"/>
              <a:t>y </a:t>
            </a:r>
            <a:r>
              <a:rPr lang="en-US" dirty="0" smtClean="0"/>
              <a:t>(and confidences)</a:t>
            </a:r>
          </a:p>
          <a:p>
            <a:pPr lvl="2"/>
            <a:r>
              <a:rPr lang="en-US" dirty="0" smtClean="0"/>
              <a:t>actually we have functions for </a:t>
            </a:r>
            <a:r>
              <a:rPr lang="en-US" i="1" dirty="0" smtClean="0"/>
              <a:t>p(</a:t>
            </a:r>
            <a:r>
              <a:rPr lang="en-US" i="1" dirty="0" err="1" smtClean="0"/>
              <a:t>a,Y</a:t>
            </a:r>
            <a:r>
              <a:rPr lang="en-US" i="1" dirty="0" smtClean="0"/>
              <a:t>) </a:t>
            </a:r>
            <a:r>
              <a:rPr lang="en-US" dirty="0" smtClean="0"/>
              <a:t>and </a:t>
            </a:r>
            <a:r>
              <a:rPr lang="en-US" i="1" dirty="0" smtClean="0"/>
              <a:t>p(</a:t>
            </a:r>
            <a:r>
              <a:rPr lang="en-US" i="1" dirty="0" err="1" smtClean="0"/>
              <a:t>Y,a</a:t>
            </a:r>
            <a:r>
              <a:rPr lang="en-US" i="1" dirty="0" smtClean="0"/>
              <a:t>)</a:t>
            </a:r>
            <a:r>
              <a:rPr lang="en-US" dirty="0" smtClean="0"/>
              <a:t>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15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r="51308"/>
          <a:stretch/>
        </p:blipFill>
        <p:spPr>
          <a:xfrm>
            <a:off x="1305233" y="1251320"/>
            <a:ext cx="6169401" cy="17780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8706" y="2603537"/>
            <a:ext cx="8358094" cy="26776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Example: inferring family relations like “uncle”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 people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possible “uncle” facts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 = 1 million </a:t>
            </a:r>
            <a:r>
              <a:rPr lang="en-US" sz="2800" dirty="0" smtClean="0">
                <a:sym typeface="Wingdings"/>
              </a:rPr>
              <a:t> </a:t>
            </a:r>
            <a:r>
              <a:rPr lang="en-US" sz="2800" dirty="0"/>
              <a:t>N</a:t>
            </a:r>
            <a:r>
              <a:rPr lang="en-US" sz="2800" baseline="30000" dirty="0"/>
              <a:t>2</a:t>
            </a:r>
            <a:r>
              <a:rPr lang="en-US" sz="2800" dirty="0"/>
              <a:t> = </a:t>
            </a:r>
            <a:r>
              <a:rPr lang="en-US" sz="2800" dirty="0" smtClean="0"/>
              <a:t>1 trillion</a:t>
            </a:r>
          </a:p>
          <a:p>
            <a:endParaRPr lang="en-US" sz="2800" dirty="0" smtClean="0"/>
          </a:p>
          <a:p>
            <a:r>
              <a:rPr lang="en-US" sz="2800" dirty="0" smtClean="0"/>
              <a:t>f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</a:t>
            </a:r>
            <a:r>
              <a:rPr lang="en-US" sz="2800" b="1" dirty="0" smtClean="0"/>
              <a:t>x</a:t>
            </a:r>
            <a:r>
              <a:rPr lang="en-US" sz="2800" dirty="0" smtClean="0"/>
              <a:t>) = </a:t>
            </a:r>
            <a:r>
              <a:rPr lang="en-US" sz="2800" b="1" dirty="0" smtClean="0"/>
              <a:t>Y                      </a:t>
            </a:r>
            <a:r>
              <a:rPr lang="en-US" sz="2800" dirty="0" smtClean="0"/>
              <a:t>f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</a:t>
            </a:r>
            <a:r>
              <a:rPr lang="en-US" sz="2800" b="1" dirty="0" smtClean="0"/>
              <a:t>x</a:t>
            </a:r>
            <a:r>
              <a:rPr lang="en-US" sz="2800" dirty="0" smtClean="0"/>
              <a:t>)</a:t>
            </a:r>
            <a:r>
              <a:rPr lang="en-US" sz="2800" b="1" dirty="0" smtClean="0"/>
              <a:t> = Y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218141" y="5622079"/>
            <a:ext cx="282922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one-hot vectors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926353" y="5244351"/>
            <a:ext cx="0" cy="5271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047361" y="5244351"/>
            <a:ext cx="553463" cy="5528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192136" y="5760744"/>
            <a:ext cx="54213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vectors encoding</a:t>
            </a:r>
          </a:p>
          <a:p>
            <a:r>
              <a:rPr lang="en-US" sz="3200" dirty="0" smtClean="0"/>
              <a:t>weighted set of DB instances</a:t>
            </a:r>
            <a:endParaRPr lang="en-US" sz="32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467412" y="5109883"/>
            <a:ext cx="717187" cy="770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1671389" y="5109883"/>
            <a:ext cx="2520747" cy="770393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57200" y="4093883"/>
            <a:ext cx="5384800" cy="597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32117" y="4422588"/>
            <a:ext cx="165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is the </a:t>
            </a:r>
            <a:r>
              <a:rPr lang="en-US" dirty="0"/>
              <a:t>n</a:t>
            </a:r>
            <a:r>
              <a:rPr lang="en-US" dirty="0" smtClean="0"/>
              <a:t>ephew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363912" y="4422588"/>
            <a:ext cx="1405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is the uncle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46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TensorLog</a:t>
            </a:r>
            <a:r>
              <a:rPr lang="en-US" dirty="0" smtClean="0"/>
              <a:t> uses a knowledge-graph specific trick…functions from sets of entities to sets of entities</a:t>
            </a:r>
          </a:p>
          <a:p>
            <a:r>
              <a:rPr lang="en-US" dirty="0" smtClean="0"/>
              <a:t>Key idea: You can describe the reasoning process as a </a:t>
            </a:r>
            <a:r>
              <a:rPr lang="en-US" i="1" dirty="0" smtClean="0"/>
              <a:t>factor graph</a:t>
            </a:r>
          </a:p>
          <a:p>
            <a:r>
              <a:rPr lang="en-US" dirty="0" smtClean="0"/>
              <a:t>Example: Let’s start with some example one-rule theories</a:t>
            </a:r>
          </a:p>
        </p:txBody>
      </p:sp>
    </p:spTree>
    <p:extLst>
      <p:ext uri="{BB962C8B-B14F-4D97-AF65-F5344CB8AC3E}">
        <p14:creationId xmlns:p14="http://schemas.microsoft.com/office/powerpoint/2010/main" val="187850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959076" y="2215838"/>
            <a:ext cx="7969850" cy="830997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/>
            <a:r>
              <a:rPr lang="en-US" sz="2400" dirty="0" smtClean="0">
                <a:sym typeface="Wingdings"/>
              </a:rPr>
              <a:t>Domain of random variable = DB entities; factors = DB relation</a:t>
            </a:r>
          </a:p>
          <a:p>
            <a:pPr algn="r"/>
            <a:r>
              <a:rPr lang="en-US" sz="2400" dirty="0" smtClean="0">
                <a:sym typeface="Wingdings"/>
              </a:rPr>
              <a:t>as sparse matrix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31432" y="3573613"/>
            <a:ext cx="627073" cy="627073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81450" y="3718175"/>
            <a:ext cx="63077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child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316308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91484" y="3709353"/>
            <a:ext cx="90281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brother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384242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12" name="Straight Connector 11"/>
          <p:cNvCxnSpPr>
            <a:stCxn id="6" idx="6"/>
            <a:endCxn id="7" idx="1"/>
          </p:cNvCxnSpPr>
          <p:nvPr/>
        </p:nvCxnSpPr>
        <p:spPr>
          <a:xfrm>
            <a:off x="958505" y="3887150"/>
            <a:ext cx="322945" cy="156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7" idx="3"/>
            <a:endCxn id="9" idx="2"/>
          </p:cNvCxnSpPr>
          <p:nvPr/>
        </p:nvCxnSpPr>
        <p:spPr>
          <a:xfrm flipV="1">
            <a:off x="1912227" y="3894019"/>
            <a:ext cx="404081" cy="88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" idx="6"/>
            <a:endCxn id="10" idx="1"/>
          </p:cNvCxnSpPr>
          <p:nvPr/>
        </p:nvCxnSpPr>
        <p:spPr>
          <a:xfrm>
            <a:off x="2943381" y="3894019"/>
            <a:ext cx="24810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10" idx="3"/>
            <a:endCxn id="11" idx="2"/>
          </p:cNvCxnSpPr>
          <p:nvPr/>
        </p:nvCxnSpPr>
        <p:spPr>
          <a:xfrm>
            <a:off x="4094295" y="3894019"/>
            <a:ext cx="28994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36220" y="3016850"/>
            <a:ext cx="35142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uncle(X,Y):-child(X,W),brother(W,Y)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337123" y="2812212"/>
            <a:ext cx="0" cy="1775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20706" y="4587571"/>
            <a:ext cx="5316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2835127"/>
            <a:ext cx="533712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40338" y="1333464"/>
            <a:ext cx="6978894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The set of proofs of a rule is encoded as a factor graph</a:t>
            </a:r>
            <a:endParaRPr lang="en-US" sz="2400" dirty="0"/>
          </a:p>
        </p:txBody>
      </p:sp>
      <p:sp>
        <p:nvSpPr>
          <p:cNvPr id="90" name="TextBox 89"/>
          <p:cNvSpPr txBox="1"/>
          <p:nvPr/>
        </p:nvSpPr>
        <p:spPr>
          <a:xfrm>
            <a:off x="806676" y="1735466"/>
            <a:ext cx="6575237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Logical variable </a:t>
            </a:r>
            <a:r>
              <a:rPr lang="en-US" sz="2400" dirty="0" smtClean="0">
                <a:sym typeface="Wingdings"/>
              </a:rPr>
              <a:t> random variable; </a:t>
            </a:r>
            <a:r>
              <a:rPr lang="en-US" sz="2400" dirty="0" err="1" smtClean="0">
                <a:sym typeface="Wingdings"/>
              </a:rPr>
              <a:t>literalfactor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218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" grpId="0" animBg="1"/>
      <p:bldP spid="9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2812212"/>
            <a:ext cx="9164706" cy="3510349"/>
            <a:chOff x="16735" y="1926249"/>
            <a:chExt cx="9164706" cy="3510349"/>
          </a:xfrm>
        </p:grpSpPr>
        <p:sp>
          <p:nvSpPr>
            <p:cNvPr id="6" name="Oval 5"/>
            <p:cNvSpPr/>
            <p:nvPr/>
          </p:nvSpPr>
          <p:spPr>
            <a:xfrm>
              <a:off x="348167" y="2687650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98185" y="2832212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2333043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08219" y="2823390"/>
              <a:ext cx="90281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brother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400977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12" name="Straight Connector 11"/>
            <p:cNvCxnSpPr>
              <a:stCxn id="6" idx="6"/>
              <a:endCxn id="7" idx="1"/>
            </p:cNvCxnSpPr>
            <p:nvPr/>
          </p:nvCxnSpPr>
          <p:spPr>
            <a:xfrm>
              <a:off x="975240" y="3001187"/>
              <a:ext cx="322945" cy="156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7" idx="3"/>
              <a:endCxn id="9" idx="2"/>
            </p:cNvCxnSpPr>
            <p:nvPr/>
          </p:nvCxnSpPr>
          <p:spPr>
            <a:xfrm flipV="1">
              <a:off x="1928962" y="3008056"/>
              <a:ext cx="404081" cy="882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9" idx="6"/>
              <a:endCxn id="10" idx="1"/>
            </p:cNvCxnSpPr>
            <p:nvPr/>
          </p:nvCxnSpPr>
          <p:spPr>
            <a:xfrm>
              <a:off x="2960116" y="3008056"/>
              <a:ext cx="24810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10" idx="3"/>
              <a:endCxn id="11" idx="2"/>
            </p:cNvCxnSpPr>
            <p:nvPr/>
          </p:nvCxnSpPr>
          <p:spPr>
            <a:xfrm>
              <a:off x="4111030" y="3008056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52955" y="2130887"/>
              <a:ext cx="351426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uncle(X,Y):-child(X,W),brother(W,Y)</a:t>
              </a:r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384214" y="4012137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8185" y="4141008"/>
              <a:ext cx="62068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aunt</a:t>
              </a:r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2159745" y="4021706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19127" y="4141008"/>
              <a:ext cx="99190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husband</a:t>
              </a:r>
              <a:endParaRPr lang="en-US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4400977" y="4012137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22" name="Straight Connector 21"/>
            <p:cNvCxnSpPr>
              <a:stCxn id="17" idx="6"/>
              <a:endCxn id="18" idx="1"/>
            </p:cNvCxnSpPr>
            <p:nvPr/>
          </p:nvCxnSpPr>
          <p:spPr>
            <a:xfrm>
              <a:off x="1011287" y="4325674"/>
              <a:ext cx="28689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18" idx="3"/>
              <a:endCxn id="19" idx="2"/>
            </p:cNvCxnSpPr>
            <p:nvPr/>
          </p:nvCxnSpPr>
          <p:spPr>
            <a:xfrm>
              <a:off x="1918868" y="4325674"/>
              <a:ext cx="240877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9" idx="6"/>
              <a:endCxn id="20" idx="1"/>
            </p:cNvCxnSpPr>
            <p:nvPr/>
          </p:nvCxnSpPr>
          <p:spPr>
            <a:xfrm flipV="1">
              <a:off x="2786818" y="4325674"/>
              <a:ext cx="332309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0" idx="3"/>
              <a:endCxn id="21" idx="2"/>
            </p:cNvCxnSpPr>
            <p:nvPr/>
          </p:nvCxnSpPr>
          <p:spPr>
            <a:xfrm>
              <a:off x="4111030" y="4325674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52955" y="4906520"/>
              <a:ext cx="358843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uncle(X,Y):-aunt(X,W),husband(W,Y)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723697" y="1949164"/>
              <a:ext cx="3117072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status(X,T):</a:t>
              </a:r>
              <a:r>
                <a:rPr lang="en-US" dirty="0" smtClean="0"/>
                <a:t>-</a:t>
              </a:r>
            </a:p>
            <a:p>
              <a:r>
                <a:rPr lang="en-US" dirty="0"/>
                <a:t>	</a:t>
              </a:r>
              <a:r>
                <a:rPr lang="en-US" dirty="0" err="1" smtClean="0"/>
                <a:t>assign_tired</a:t>
              </a:r>
              <a:r>
                <a:rPr lang="en-US" dirty="0" smtClean="0"/>
                <a:t>(T),child(</a:t>
              </a:r>
              <a:r>
                <a:rPr lang="en-US" dirty="0"/>
                <a:t>X</a:t>
              </a:r>
              <a:r>
                <a:rPr lang="en-US" dirty="0" smtClean="0"/>
                <a:t>,W),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infant(W)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5848595" y="3058759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10" y="3975048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848595" y="464877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24685" y="2693550"/>
              <a:ext cx="1318878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err="1" smtClean="0"/>
                <a:t>assign_tired</a:t>
              </a:r>
              <a:endParaRPr lang="en-US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7907963" y="328432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cxnSp>
          <p:nvCxnSpPr>
            <p:cNvPr id="33" name="Straight Connector 32"/>
            <p:cNvCxnSpPr>
              <a:stCxn id="28" idx="4"/>
            </p:cNvCxnSpPr>
            <p:nvPr/>
          </p:nvCxnSpPr>
          <p:spPr>
            <a:xfrm>
              <a:off x="6162132" y="3685832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196634" y="3062882"/>
              <a:ext cx="1" cy="2214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6162132" y="4368717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834448" y="4742892"/>
              <a:ext cx="738529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infant</a:t>
              </a:r>
              <a:endParaRPr lang="en-US" dirty="0"/>
            </a:p>
          </p:txBody>
        </p:sp>
        <p:cxnSp>
          <p:nvCxnSpPr>
            <p:cNvPr id="37" name="Straight Connector 36"/>
            <p:cNvCxnSpPr>
              <a:endCxn id="36" idx="1"/>
            </p:cNvCxnSpPr>
            <p:nvPr/>
          </p:nvCxnSpPr>
          <p:spPr>
            <a:xfrm>
              <a:off x="6475203" y="4927558"/>
              <a:ext cx="35924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353858" y="1926249"/>
              <a:ext cx="0" cy="35103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7441" y="5436595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7441" y="3701608"/>
              <a:ext cx="531641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6735" y="1949164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/>
          <p:cNvSpPr txBox="1"/>
          <p:nvPr/>
        </p:nvSpPr>
        <p:spPr>
          <a:xfrm>
            <a:off x="640338" y="1333464"/>
            <a:ext cx="6978894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The set of proofs of a rule is encoded as a factor graph</a:t>
            </a:r>
            <a:endParaRPr lang="en-US" sz="24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4837910" y="2300389"/>
            <a:ext cx="3804272" cy="870251"/>
            <a:chOff x="4837910" y="2300389"/>
            <a:chExt cx="3804272" cy="870251"/>
          </a:xfrm>
        </p:grpSpPr>
        <p:sp>
          <p:nvSpPr>
            <p:cNvPr id="84" name="TextBox 83"/>
            <p:cNvSpPr txBox="1"/>
            <p:nvPr/>
          </p:nvSpPr>
          <p:spPr>
            <a:xfrm>
              <a:off x="4837910" y="2300389"/>
              <a:ext cx="3804272" cy="36933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status(</a:t>
              </a:r>
              <a:r>
                <a:rPr lang="en-US" dirty="0" err="1"/>
                <a:t>X</a:t>
              </a:r>
              <a:r>
                <a:rPr lang="en-US" dirty="0" err="1" smtClean="0"/>
                <a:t>,tired</a:t>
              </a:r>
              <a:r>
                <a:rPr lang="en-US" dirty="0" smtClean="0"/>
                <a:t>)</a:t>
              </a:r>
              <a:r>
                <a:rPr lang="en-US" dirty="0"/>
                <a:t>:</a:t>
              </a:r>
              <a:r>
                <a:rPr lang="en-US" dirty="0" smtClean="0"/>
                <a:t>- parent</a:t>
              </a:r>
              <a:r>
                <a:rPr lang="en-US" dirty="0"/>
                <a:t>(X</a:t>
              </a:r>
              <a:r>
                <a:rPr lang="en-US" dirty="0" smtClean="0"/>
                <a:t>,W),infant(W)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H="1">
              <a:off x="7185638" y="2669721"/>
              <a:ext cx="322312" cy="500919"/>
            </a:xfrm>
            <a:prstGeom prst="straightConnector1">
              <a:avLst/>
            </a:prstGeom>
            <a:ln>
              <a:solidFill>
                <a:srgbClr val="008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806676" y="1735466"/>
            <a:ext cx="6575237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Logical variable </a:t>
            </a:r>
            <a:r>
              <a:rPr lang="en-US" sz="2400" dirty="0" smtClean="0">
                <a:sym typeface="Wingdings"/>
              </a:rPr>
              <a:t> random variable; </a:t>
            </a:r>
            <a:r>
              <a:rPr lang="en-US" sz="2400" dirty="0" err="1" smtClean="0">
                <a:sym typeface="Wingdings"/>
              </a:rPr>
              <a:t>literalfactor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  <p:grpSp>
        <p:nvGrpSpPr>
          <p:cNvPr id="62" name="Group 61"/>
          <p:cNvGrpSpPr/>
          <p:nvPr/>
        </p:nvGrpSpPr>
        <p:grpSpPr>
          <a:xfrm>
            <a:off x="6611944" y="4222931"/>
            <a:ext cx="2105151" cy="1212124"/>
            <a:chOff x="6611944" y="4222931"/>
            <a:chExt cx="2105151" cy="1212124"/>
          </a:xfrm>
        </p:grpSpPr>
        <p:grpSp>
          <p:nvGrpSpPr>
            <p:cNvPr id="61" name="Group 60"/>
            <p:cNvGrpSpPr/>
            <p:nvPr/>
          </p:nvGrpSpPr>
          <p:grpSpPr>
            <a:xfrm>
              <a:off x="6611944" y="4222931"/>
              <a:ext cx="2105151" cy="1212124"/>
              <a:chOff x="6611944" y="4222931"/>
              <a:chExt cx="2105151" cy="1212124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611944" y="4222931"/>
                <a:ext cx="1071139" cy="36933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assign_r3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964368" y="4807982"/>
                <a:ext cx="627073" cy="6270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R3</a:t>
                </a:r>
                <a:endParaRPr lang="en-US" dirty="0"/>
              </a:p>
            </p:txBody>
          </p:sp>
          <p:cxnSp>
            <p:nvCxnSpPr>
              <p:cNvPr id="52" name="Straight Connector 51"/>
              <p:cNvCxnSpPr>
                <a:stCxn id="50" idx="2"/>
                <a:endCxn id="51" idx="0"/>
              </p:cNvCxnSpPr>
              <p:nvPr/>
            </p:nvCxnSpPr>
            <p:spPr>
              <a:xfrm>
                <a:off x="7147514" y="4592263"/>
                <a:ext cx="130391" cy="21571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/>
              <p:cNvSpPr txBox="1"/>
              <p:nvPr/>
            </p:nvSpPr>
            <p:spPr>
              <a:xfrm>
                <a:off x="7891228" y="4936853"/>
                <a:ext cx="825867" cy="36933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weight</a:t>
                </a:r>
                <a:endParaRPr lang="en-US" dirty="0"/>
              </a:p>
            </p:txBody>
          </p:sp>
        </p:grpSp>
        <p:cxnSp>
          <p:nvCxnSpPr>
            <p:cNvPr id="47" name="Straight Connector 46"/>
            <p:cNvCxnSpPr>
              <a:stCxn id="58" idx="1"/>
              <a:endCxn id="51" idx="6"/>
            </p:cNvCxnSpPr>
            <p:nvPr/>
          </p:nvCxnSpPr>
          <p:spPr>
            <a:xfrm flipH="1">
              <a:off x="7591441" y="5121519"/>
              <a:ext cx="29978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8307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</a:t>
            </a:r>
            <a:r>
              <a:rPr lang="en-US" sz="3200" b="1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</a:t>
            </a:r>
            <a:r>
              <a:rPr lang="en-US" sz="20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Wang et al, CIKM </a:t>
            </a:r>
            <a:r>
              <a:rPr lang="en-US" sz="20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2013,EMNLP 2014, MLJ 2015, IJCAI 2015, ACL 2015, IJCAI 2016]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94385" y="1355193"/>
            <a:ext cx="8489792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Goal: </a:t>
            </a:r>
            <a:r>
              <a:rPr lang="en-US" sz="2000" b="1" dirty="0" smtClean="0"/>
              <a:t>learn</a:t>
            </a:r>
            <a:r>
              <a:rPr lang="en-US" sz="2000" dirty="0" smtClean="0"/>
              <a:t> to answer queries based on multiple redundant </a:t>
            </a:r>
            <a:r>
              <a:rPr lang="en-US" sz="2000" b="1" dirty="0" smtClean="0"/>
              <a:t>chains</a:t>
            </a:r>
            <a:r>
              <a:rPr lang="en-US" sz="2000" dirty="0" smtClean="0"/>
              <a:t> of reasoning over </a:t>
            </a:r>
            <a:r>
              <a:rPr lang="en-US" sz="2000" b="1" dirty="0" smtClean="0"/>
              <a:t>noisy</a:t>
            </a:r>
            <a:r>
              <a:rPr lang="en-US" sz="2000" dirty="0" smtClean="0"/>
              <a:t> facts and using </a:t>
            </a:r>
            <a:r>
              <a:rPr lang="en-US" sz="2000" b="1" dirty="0" smtClean="0"/>
              <a:t>noisy</a:t>
            </a:r>
            <a:r>
              <a:rPr lang="en-US" sz="2000" dirty="0" smtClean="0"/>
              <a:t> rules</a:t>
            </a:r>
            <a:endParaRPr lang="en-US" sz="2000" dirty="0"/>
          </a:p>
        </p:txBody>
      </p:sp>
      <p:pic>
        <p:nvPicPr>
          <p:cNvPr id="6" name="Picture 5" descr="Screen Shot 2015-03-18 at 10.37.3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6"/>
          <a:stretch/>
        </p:blipFill>
        <p:spPr bwMode="auto">
          <a:xfrm>
            <a:off x="782723" y="2063079"/>
            <a:ext cx="7497980" cy="470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3744" t="13566" r="34940" b="45869"/>
          <a:stretch/>
        </p:blipFill>
        <p:spPr>
          <a:xfrm>
            <a:off x="79249" y="5138121"/>
            <a:ext cx="1302633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83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31432" y="3589304"/>
            <a:ext cx="627073" cy="627073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81450" y="3718175"/>
            <a:ext cx="63077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child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316308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91484" y="3709353"/>
            <a:ext cx="90281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brother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384242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12" name="Straight Connector 11"/>
          <p:cNvCxnSpPr>
            <a:stCxn id="6" idx="6"/>
            <a:endCxn id="7" idx="1"/>
          </p:cNvCxnSpPr>
          <p:nvPr/>
        </p:nvCxnSpPr>
        <p:spPr>
          <a:xfrm>
            <a:off x="958505" y="3902841"/>
            <a:ext cx="32294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7" idx="3"/>
            <a:endCxn id="9" idx="2"/>
          </p:cNvCxnSpPr>
          <p:nvPr/>
        </p:nvCxnSpPr>
        <p:spPr>
          <a:xfrm flipV="1">
            <a:off x="1912227" y="3894019"/>
            <a:ext cx="404081" cy="88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" idx="6"/>
            <a:endCxn id="10" idx="1"/>
          </p:cNvCxnSpPr>
          <p:nvPr/>
        </p:nvCxnSpPr>
        <p:spPr>
          <a:xfrm>
            <a:off x="2943381" y="3894019"/>
            <a:ext cx="24810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10" idx="3"/>
            <a:endCxn id="11" idx="2"/>
          </p:cNvCxnSpPr>
          <p:nvPr/>
        </p:nvCxnSpPr>
        <p:spPr>
          <a:xfrm>
            <a:off x="4094295" y="3894019"/>
            <a:ext cx="28994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36220" y="3016850"/>
            <a:ext cx="35142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uncle(X,Y):-child(X,W),brother(W,Y)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331432" y="2092924"/>
            <a:ext cx="2613077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Query: uncle(</a:t>
            </a:r>
            <a:r>
              <a:rPr lang="en-US" sz="2000" dirty="0" err="1" smtClean="0"/>
              <a:t>liam</a:t>
            </a:r>
            <a:r>
              <a:rPr lang="en-US" sz="2000" dirty="0" smtClean="0"/>
              <a:t>, Y) ?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602800" y="4087507"/>
            <a:ext cx="1175200" cy="650625"/>
            <a:chOff x="602800" y="4087507"/>
            <a:chExt cx="1175200" cy="650625"/>
          </a:xfrm>
        </p:grpSpPr>
        <p:sp>
          <p:nvSpPr>
            <p:cNvPr id="54" name="TextBox 53"/>
            <p:cNvSpPr txBox="1"/>
            <p:nvPr/>
          </p:nvSpPr>
          <p:spPr>
            <a:xfrm>
              <a:off x="602800" y="4368800"/>
              <a:ext cx="117520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 [</a:t>
              </a:r>
              <a:r>
                <a:rPr lang="en-US" dirty="0" err="1" smtClean="0"/>
                <a:t>liam</a:t>
              </a:r>
              <a:r>
                <a:rPr lang="en-US" dirty="0" smtClean="0"/>
                <a:t>=1]</a:t>
              </a:r>
            </a:p>
          </p:txBody>
        </p:sp>
        <p:sp>
          <p:nvSpPr>
            <p:cNvPr id="49" name="Curved Up Arrow 48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735442" y="4195887"/>
            <a:ext cx="1209068" cy="927624"/>
            <a:chOff x="602800" y="4087507"/>
            <a:chExt cx="1175200" cy="927624"/>
          </a:xfrm>
        </p:grpSpPr>
        <p:sp>
          <p:nvSpPr>
            <p:cNvPr id="61" name="TextBox 60"/>
            <p:cNvSpPr txBox="1"/>
            <p:nvPr/>
          </p:nvSpPr>
          <p:spPr>
            <a:xfrm>
              <a:off x="602800" y="4368800"/>
              <a:ext cx="1175200" cy="646331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[eve=0.99,bob=0.75]</a:t>
              </a:r>
            </a:p>
          </p:txBody>
        </p:sp>
        <p:sp>
          <p:nvSpPr>
            <p:cNvPr id="62" name="Curved Up Arrow 61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188249" y="4226021"/>
            <a:ext cx="1812092" cy="658938"/>
            <a:chOff x="393700" y="4087507"/>
            <a:chExt cx="1761332" cy="658938"/>
          </a:xfrm>
        </p:grpSpPr>
        <p:sp>
          <p:nvSpPr>
            <p:cNvPr id="65" name="TextBox 64"/>
            <p:cNvSpPr txBox="1"/>
            <p:nvPr/>
          </p:nvSpPr>
          <p:spPr>
            <a:xfrm>
              <a:off x="393700" y="4377113"/>
              <a:ext cx="1761332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[chip=0.99*0.9]</a:t>
              </a: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5337122" y="2610837"/>
            <a:ext cx="3679877" cy="34778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General case for p(</a:t>
            </a:r>
            <a:r>
              <a:rPr lang="en-US" sz="2000" dirty="0" err="1" smtClean="0"/>
              <a:t>c,Y</a:t>
            </a:r>
            <a:r>
              <a:rPr lang="en-US" sz="2000" dirty="0" smtClean="0"/>
              <a:t>):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initialize the evidence variable X to a one-hot vector for c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wait for BP to converge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read off the message </a:t>
            </a:r>
            <a:r>
              <a:rPr lang="en-US" sz="2000" b="1" dirty="0" smtClean="0"/>
              <a:t>y </a:t>
            </a:r>
            <a:r>
              <a:rPr lang="en-US" sz="2000" dirty="0" smtClean="0"/>
              <a:t>that would be sent from </a:t>
            </a:r>
            <a:r>
              <a:rPr lang="en-US" sz="2000" dirty="0"/>
              <a:t>the output </a:t>
            </a:r>
            <a:r>
              <a:rPr lang="en-US" sz="2000" dirty="0" smtClean="0"/>
              <a:t>variable Y.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un-normalized </a:t>
            </a:r>
            <a:r>
              <a:rPr lang="en-US" sz="2000" dirty="0" err="1" smtClean="0"/>
              <a:t>prob</a:t>
            </a:r>
            <a:r>
              <a:rPr lang="en-US" sz="2000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 smtClean="0"/>
              <a:t>y</a:t>
            </a:r>
            <a:r>
              <a:rPr lang="en-US" sz="2000" dirty="0" smtClean="0"/>
              <a:t>[d] is the </a:t>
            </a:r>
            <a:r>
              <a:rPr lang="en-US" sz="2000" b="1" dirty="0" smtClean="0"/>
              <a:t>weighted number of proofs supporting </a:t>
            </a:r>
            <a:r>
              <a:rPr lang="en-US" sz="2000" dirty="0" smtClean="0"/>
              <a:t>p(</a:t>
            </a:r>
            <a:r>
              <a:rPr lang="en-US" sz="2000" dirty="0" err="1" smtClean="0"/>
              <a:t>c,d</a:t>
            </a:r>
            <a:r>
              <a:rPr lang="en-US" sz="2000" dirty="0" smtClean="0"/>
              <a:t>) using this clause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19464" y="419588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5" name="Oval Callout 4"/>
          <p:cNvSpPr/>
          <p:nvPr/>
        </p:nvSpPr>
        <p:spPr>
          <a:xfrm>
            <a:off x="331432" y="5123511"/>
            <a:ext cx="4668910" cy="1167222"/>
          </a:xfrm>
          <a:prstGeom prst="wedgeEllipseCallout">
            <a:avLst>
              <a:gd name="adj1" fmla="val 19102"/>
              <a:gd name="adj2" fmla="val -137701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 </a:t>
            </a:r>
            <a:r>
              <a:rPr lang="en-US" dirty="0" err="1" smtClean="0"/>
              <a:t>msg</a:t>
            </a:r>
            <a:r>
              <a:rPr lang="en-US" dirty="0" smtClean="0"/>
              <a:t> for brother is sparse mat multiply: </a:t>
            </a:r>
            <a:r>
              <a:rPr lang="en-US" b="1" dirty="0" err="1" smtClean="0"/>
              <a:t>v</a:t>
            </a:r>
            <a:r>
              <a:rPr lang="en-US" baseline="-25000" dirty="0" err="1" smtClean="0"/>
              <a:t>W</a:t>
            </a:r>
            <a:r>
              <a:rPr lang="en-US" dirty="0" smtClean="0"/>
              <a:t> </a:t>
            </a:r>
            <a:r>
              <a:rPr lang="en-US" dirty="0" err="1" smtClean="0"/>
              <a:t>M</a:t>
            </a:r>
            <a:r>
              <a:rPr lang="en-US" baseline="-25000" dirty="0" err="1" smtClean="0"/>
              <a:t>brother</a:t>
            </a:r>
            <a:endParaRPr lang="en-US" dirty="0"/>
          </a:p>
        </p:txBody>
      </p:sp>
      <p:pic>
        <p:nvPicPr>
          <p:cNvPr id="29" name="Picture 28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3661833" y="1070634"/>
            <a:ext cx="5482167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1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3" grpId="0"/>
      <p:bldP spid="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2812212"/>
            <a:ext cx="9164706" cy="3510349"/>
            <a:chOff x="16735" y="1926249"/>
            <a:chExt cx="9164706" cy="3510349"/>
          </a:xfrm>
        </p:grpSpPr>
        <p:sp>
          <p:nvSpPr>
            <p:cNvPr id="6" name="Oval 5"/>
            <p:cNvSpPr/>
            <p:nvPr/>
          </p:nvSpPr>
          <p:spPr>
            <a:xfrm>
              <a:off x="348167" y="2687650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98185" y="2832212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2333043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08219" y="2823390"/>
              <a:ext cx="90281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brother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400977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12" name="Straight Connector 11"/>
            <p:cNvCxnSpPr>
              <a:stCxn id="6" idx="6"/>
              <a:endCxn id="7" idx="1"/>
            </p:cNvCxnSpPr>
            <p:nvPr/>
          </p:nvCxnSpPr>
          <p:spPr>
            <a:xfrm>
              <a:off x="975240" y="3001187"/>
              <a:ext cx="322945" cy="156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7" idx="3"/>
              <a:endCxn id="9" idx="2"/>
            </p:cNvCxnSpPr>
            <p:nvPr/>
          </p:nvCxnSpPr>
          <p:spPr>
            <a:xfrm flipV="1">
              <a:off x="1928962" y="3008056"/>
              <a:ext cx="404081" cy="882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9" idx="6"/>
              <a:endCxn id="10" idx="1"/>
            </p:cNvCxnSpPr>
            <p:nvPr/>
          </p:nvCxnSpPr>
          <p:spPr>
            <a:xfrm>
              <a:off x="2960116" y="3008056"/>
              <a:ext cx="24810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10" idx="3"/>
              <a:endCxn id="11" idx="2"/>
            </p:cNvCxnSpPr>
            <p:nvPr/>
          </p:nvCxnSpPr>
          <p:spPr>
            <a:xfrm>
              <a:off x="4111030" y="3008056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52955" y="2130887"/>
              <a:ext cx="351426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uncle(X,Y):-child(X,W),brother(W,Y)</a:t>
              </a:r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384214" y="4012137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8185" y="4141008"/>
              <a:ext cx="62068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aunt</a:t>
              </a:r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2159745" y="4021706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19127" y="4141008"/>
              <a:ext cx="99190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husband</a:t>
              </a:r>
              <a:endParaRPr lang="en-US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4400977" y="4012137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22" name="Straight Connector 21"/>
            <p:cNvCxnSpPr>
              <a:stCxn id="17" idx="6"/>
              <a:endCxn id="18" idx="1"/>
            </p:cNvCxnSpPr>
            <p:nvPr/>
          </p:nvCxnSpPr>
          <p:spPr>
            <a:xfrm>
              <a:off x="1011287" y="4325674"/>
              <a:ext cx="28689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18" idx="3"/>
              <a:endCxn id="19" idx="2"/>
            </p:cNvCxnSpPr>
            <p:nvPr/>
          </p:nvCxnSpPr>
          <p:spPr>
            <a:xfrm>
              <a:off x="1918868" y="4325674"/>
              <a:ext cx="240877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9" idx="6"/>
              <a:endCxn id="20" idx="1"/>
            </p:cNvCxnSpPr>
            <p:nvPr/>
          </p:nvCxnSpPr>
          <p:spPr>
            <a:xfrm flipV="1">
              <a:off x="2786818" y="4325674"/>
              <a:ext cx="332309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0" idx="3"/>
              <a:endCxn id="21" idx="2"/>
            </p:cNvCxnSpPr>
            <p:nvPr/>
          </p:nvCxnSpPr>
          <p:spPr>
            <a:xfrm>
              <a:off x="4111030" y="4325674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52955" y="4906520"/>
              <a:ext cx="358843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uncle(X,Y):-aunt(X,W),husband(W,Y)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723697" y="1949164"/>
              <a:ext cx="3051248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status(X,T):</a:t>
              </a:r>
              <a:r>
                <a:rPr lang="en-US" dirty="0" smtClean="0"/>
                <a:t>-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const_tired(T),child(</a:t>
              </a:r>
              <a:r>
                <a:rPr lang="en-US" dirty="0"/>
                <a:t>X</a:t>
              </a:r>
              <a:r>
                <a:rPr lang="en-US" dirty="0" smtClean="0"/>
                <a:t>,W),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infant(W)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5848595" y="3058759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10" y="3975048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848595" y="464877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24685" y="3201544"/>
              <a:ext cx="125305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const_tired</a:t>
              </a:r>
              <a:endParaRPr lang="en-US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7907963" y="3792323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cxnSp>
          <p:nvCxnSpPr>
            <p:cNvPr id="33" name="Straight Connector 32"/>
            <p:cNvCxnSpPr>
              <a:stCxn id="28" idx="4"/>
            </p:cNvCxnSpPr>
            <p:nvPr/>
          </p:nvCxnSpPr>
          <p:spPr>
            <a:xfrm>
              <a:off x="6162132" y="3685832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196634" y="3570876"/>
              <a:ext cx="1" cy="2214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6162132" y="4368717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834448" y="4742892"/>
              <a:ext cx="738529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infant</a:t>
              </a:r>
              <a:endParaRPr lang="en-US" dirty="0"/>
            </a:p>
          </p:txBody>
        </p:sp>
        <p:cxnSp>
          <p:nvCxnSpPr>
            <p:cNvPr id="37" name="Straight Connector 36"/>
            <p:cNvCxnSpPr>
              <a:endCxn id="36" idx="1"/>
            </p:cNvCxnSpPr>
            <p:nvPr/>
          </p:nvCxnSpPr>
          <p:spPr>
            <a:xfrm>
              <a:off x="6475203" y="4927558"/>
              <a:ext cx="35924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353858" y="1926249"/>
              <a:ext cx="0" cy="35103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7441" y="5436595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7441" y="3701608"/>
              <a:ext cx="531641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6735" y="1949164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474133" y="1417638"/>
            <a:ext cx="2628259" cy="1003829"/>
          </a:xfrm>
          <a:prstGeom prst="wedgeRoundRectCallout">
            <a:avLst>
              <a:gd name="adj1" fmla="val 34575"/>
              <a:gd name="adj2" fmla="val 11479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chain joins BP performs a random walk (like PRA [Lao &amp; Cohen])</a:t>
            </a:r>
            <a:endParaRPr lang="en-US" dirty="0"/>
          </a:p>
        </p:txBody>
      </p:sp>
      <p:sp>
        <p:nvSpPr>
          <p:cNvPr id="50" name="Rounded Rectangular Callout 49"/>
          <p:cNvSpPr/>
          <p:nvPr/>
        </p:nvSpPr>
        <p:spPr>
          <a:xfrm>
            <a:off x="3325855" y="1417638"/>
            <a:ext cx="2819542" cy="1003829"/>
          </a:xfrm>
          <a:prstGeom prst="wedgeRoundRectCallout">
            <a:avLst>
              <a:gd name="adj1" fmla="val 34143"/>
              <a:gd name="adj2" fmla="val 11031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 we can handle more complex clauses as well  </a:t>
            </a:r>
            <a:endParaRPr lang="en-US" dirty="0"/>
          </a:p>
        </p:txBody>
      </p:sp>
      <p:sp>
        <p:nvSpPr>
          <p:cNvPr id="47" name="Rounded Rectangular Callout 46"/>
          <p:cNvSpPr/>
          <p:nvPr/>
        </p:nvSpPr>
        <p:spPr>
          <a:xfrm>
            <a:off x="6603999" y="1417638"/>
            <a:ext cx="2392805" cy="1003829"/>
          </a:xfrm>
          <a:prstGeom prst="wedgeRoundRectCallout">
            <a:avLst>
              <a:gd name="adj1" fmla="val -29548"/>
              <a:gd name="adj2" fmla="val 11180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 assume factor graph is a </a:t>
            </a:r>
            <a:r>
              <a:rPr lang="en-US" dirty="0" err="1" smtClean="0"/>
              <a:t>polytree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8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0" grpId="0" animBg="1"/>
      <p:bldP spid="4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2/4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279402" y="6083144"/>
            <a:ext cx="8217524" cy="644461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By composing and summing functions, can extend from 1-clauses to many clauses with fixed recursion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120032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Given a query type (inputs, and outputs) </a:t>
            </a:r>
            <a:r>
              <a:rPr lang="en-US" sz="2400" b="1" dirty="0" smtClean="0"/>
              <a:t>simulate</a:t>
            </a:r>
            <a:r>
              <a:rPr lang="en-US" sz="2400" dirty="0" smtClean="0"/>
              <a:t> BP on factor graph and </a:t>
            </a:r>
            <a:r>
              <a:rPr lang="en-US" sz="2400" b="1" dirty="0" smtClean="0"/>
              <a:t>record </a:t>
            </a:r>
            <a:r>
              <a:rPr lang="en-US" sz="2400" dirty="0" smtClean="0"/>
              <a:t>the series of </a:t>
            </a:r>
            <a:r>
              <a:rPr lang="en-US" sz="2400" b="1" dirty="0" smtClean="0"/>
              <a:t>messages </a:t>
            </a:r>
            <a:r>
              <a:rPr lang="en-US" sz="2400" dirty="0" smtClean="0"/>
              <a:t>that will be passed, given an input.  This series of messages defines a </a:t>
            </a:r>
            <a:r>
              <a:rPr lang="en-US" sz="2400" b="1" dirty="0" smtClean="0"/>
              <a:t>function</a:t>
            </a:r>
            <a:r>
              <a:rPr lang="en-US" sz="2400" dirty="0" smtClean="0"/>
              <a:t>.</a:t>
            </a:r>
            <a:endParaRPr lang="en-US" sz="2400" b="1" dirty="0"/>
          </a:p>
        </p:txBody>
      </p:sp>
      <p:pic>
        <p:nvPicPr>
          <p:cNvPr id="8" name="Picture 7" descr="Screen Shot 2016-05-12 at 3.49.0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78"/>
          <a:stretch/>
        </p:blipFill>
        <p:spPr>
          <a:xfrm>
            <a:off x="96345" y="5444451"/>
            <a:ext cx="8854966" cy="397549"/>
          </a:xfrm>
          <a:prstGeom prst="rect">
            <a:avLst/>
          </a:prstGeom>
        </p:spPr>
      </p:pic>
      <p:sp>
        <p:nvSpPr>
          <p:cNvPr id="46" name="Down Arrow 45"/>
          <p:cNvSpPr/>
          <p:nvPr/>
        </p:nvSpPr>
        <p:spPr>
          <a:xfrm>
            <a:off x="3958897" y="5158828"/>
            <a:ext cx="411655" cy="42917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>
            <a:off x="7458959" y="4020202"/>
            <a:ext cx="1320562" cy="1424249"/>
            <a:chOff x="6469983" y="1626263"/>
            <a:chExt cx="1320562" cy="1424249"/>
          </a:xfrm>
        </p:grpSpPr>
        <p:sp>
          <p:nvSpPr>
            <p:cNvPr id="52" name="TextBox 51"/>
            <p:cNvSpPr txBox="1"/>
            <p:nvPr/>
          </p:nvSpPr>
          <p:spPr>
            <a:xfrm>
              <a:off x="6469983" y="1626263"/>
              <a:ext cx="1320562" cy="92333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smtClean="0"/>
                <a:t>can run </a:t>
              </a:r>
              <a:r>
                <a:rPr lang="en-US" dirty="0" err="1" smtClean="0"/>
                <a:t>backprop</a:t>
              </a:r>
              <a:r>
                <a:rPr lang="en-US" dirty="0" smtClean="0"/>
                <a:t> on these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 flipH="1">
              <a:off x="7185638" y="2549593"/>
              <a:ext cx="322312" cy="500919"/>
            </a:xfrm>
            <a:prstGeom prst="straightConnector1">
              <a:avLst/>
            </a:prstGeom>
            <a:ln>
              <a:solidFill>
                <a:srgbClr val="008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Screen Shot 2016-06-06 at 5.13.20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/>
          <a:stretch/>
        </p:blipFill>
        <p:spPr>
          <a:xfrm>
            <a:off x="760290" y="2676570"/>
            <a:ext cx="6393348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27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question: how do you reason?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TensorLog</a:t>
            </a:r>
            <a:r>
              <a:rPr lang="en-US" dirty="0" smtClean="0"/>
              <a:t> uses a knowledge-graph specific trick…functions from sets of entities to sets of entities</a:t>
            </a:r>
          </a:p>
          <a:p>
            <a:r>
              <a:rPr lang="en-US" dirty="0" smtClean="0"/>
              <a:t>Key idea: You can describe the reasoning process as a </a:t>
            </a:r>
            <a:r>
              <a:rPr lang="en-US" i="1" dirty="0" smtClean="0"/>
              <a:t>factor graph</a:t>
            </a:r>
          </a:p>
          <a:p>
            <a:r>
              <a:rPr lang="en-US" dirty="0" smtClean="0"/>
              <a:t>Example: Let’s start with some example one-rule theories</a:t>
            </a:r>
          </a:p>
          <a:p>
            <a:pPr lvl="1"/>
            <a:r>
              <a:rPr lang="en-US" b="1" dirty="0" smtClean="0"/>
              <a:t>And then go on</a:t>
            </a:r>
          </a:p>
        </p:txBody>
      </p:sp>
    </p:spTree>
    <p:extLst>
      <p:ext uri="{BB962C8B-B14F-4D97-AF65-F5344CB8AC3E}">
        <p14:creationId xmlns:p14="http://schemas.microsoft.com/office/powerpoint/2010/main" val="234656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3/4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We can combine these functions compositionally: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multiple clauses defining the same predicate: add the outputs!</a:t>
            </a:r>
            <a:endParaRPr lang="en-US" sz="2400" dirty="0"/>
          </a:p>
        </p:txBody>
      </p:sp>
      <p:pic>
        <p:nvPicPr>
          <p:cNvPr id="6" name="Picture 5" descr="Screen Shot 2016-06-06 at 5.13.2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 r="41622"/>
          <a:stretch/>
        </p:blipFill>
        <p:spPr>
          <a:xfrm>
            <a:off x="760290" y="2927130"/>
            <a:ext cx="3732333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07164" y="2927130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r1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7164" y="4938632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r2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36921" y="3050384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g</a:t>
            </a:r>
            <a:r>
              <a:rPr lang="en-US" sz="2400" baseline="-25000" dirty="0" smtClean="0">
                <a:solidFill>
                  <a:srgbClr val="008000"/>
                </a:solidFill>
              </a:rPr>
              <a:t>io</a:t>
            </a:r>
            <a:r>
              <a:rPr lang="en-US" sz="2400" baseline="30000" dirty="0" smtClean="0">
                <a:solidFill>
                  <a:srgbClr val="008000"/>
                </a:solidFill>
              </a:rPr>
              <a:t>r1</a:t>
            </a:r>
            <a:r>
              <a:rPr lang="en-US" sz="2400" dirty="0" smtClean="0">
                <a:solidFill>
                  <a:srgbClr val="008000"/>
                </a:solidFill>
              </a:rPr>
              <a:t>(</a:t>
            </a:r>
            <a:r>
              <a:rPr lang="en-US" sz="2400" b="1" dirty="0" smtClean="0">
                <a:solidFill>
                  <a:srgbClr val="008000"/>
                </a:solidFill>
              </a:rPr>
              <a:t>u</a:t>
            </a:r>
            <a:r>
              <a:rPr lang="en-US" sz="2400" dirty="0" smtClean="0">
                <a:solidFill>
                  <a:srgbClr val="008000"/>
                </a:solidFill>
              </a:rPr>
              <a:t>) = { …  return </a:t>
            </a:r>
            <a:r>
              <a:rPr lang="en-US" sz="2400" dirty="0" err="1" smtClean="0">
                <a:solidFill>
                  <a:srgbClr val="008000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8000"/>
                </a:solidFill>
              </a:rPr>
              <a:t>Y</a:t>
            </a:r>
            <a:r>
              <a:rPr lang="en-US" sz="2400" baseline="-25000" dirty="0" smtClean="0">
                <a:solidFill>
                  <a:srgbClr val="008000"/>
                </a:solidFill>
              </a:rPr>
              <a:t>;</a:t>
            </a:r>
            <a:r>
              <a:rPr lang="en-US" sz="2400" dirty="0" smtClean="0">
                <a:solidFill>
                  <a:srgbClr val="008000"/>
                </a:solidFill>
              </a:rPr>
              <a:t> }</a:t>
            </a:r>
            <a:endParaRPr lang="en-US" sz="2400" baseline="30000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36921" y="4217733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</a:t>
            </a:r>
            <a:r>
              <a:rPr lang="en-US" sz="2400" baseline="-25000" dirty="0" smtClean="0">
                <a:solidFill>
                  <a:srgbClr val="0000FF"/>
                </a:solidFill>
              </a:rPr>
              <a:t>io</a:t>
            </a:r>
            <a:r>
              <a:rPr lang="en-US" sz="2400" baseline="30000" dirty="0" smtClean="0">
                <a:solidFill>
                  <a:srgbClr val="0000FF"/>
                </a:solidFill>
              </a:rPr>
              <a:t>r2</a:t>
            </a:r>
            <a:r>
              <a:rPr lang="en-US" sz="2400" dirty="0">
                <a:solidFill>
                  <a:srgbClr val="0000FF"/>
                </a:solidFill>
              </a:rPr>
              <a:t>(</a:t>
            </a:r>
            <a:r>
              <a:rPr lang="en-US" sz="2400" b="1" dirty="0">
                <a:solidFill>
                  <a:srgbClr val="0000FF"/>
                </a:solidFill>
              </a:rPr>
              <a:t>u</a:t>
            </a:r>
            <a:r>
              <a:rPr lang="en-US" sz="2400" dirty="0">
                <a:solidFill>
                  <a:srgbClr val="0000FF"/>
                </a:solidFill>
              </a:rPr>
              <a:t>) </a:t>
            </a:r>
            <a:r>
              <a:rPr lang="en-US" sz="2400" dirty="0" smtClean="0">
                <a:solidFill>
                  <a:srgbClr val="0000FF"/>
                </a:solidFill>
              </a:rPr>
              <a:t> = { …  return </a:t>
            </a:r>
            <a:r>
              <a:rPr lang="en-US" sz="2400" dirty="0" err="1" smtClean="0">
                <a:solidFill>
                  <a:srgbClr val="0000FF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smtClean="0">
                <a:solidFill>
                  <a:srgbClr val="0000FF"/>
                </a:solidFill>
              </a:rPr>
              <a:t>;</a:t>
            </a:r>
            <a:r>
              <a:rPr lang="en-US" sz="2400" dirty="0" smtClean="0">
                <a:solidFill>
                  <a:srgbClr val="0000FF"/>
                </a:solidFill>
              </a:rPr>
              <a:t> }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11564" y="5307964"/>
            <a:ext cx="366724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/>
              <a:t>(</a:t>
            </a:r>
            <a:r>
              <a:rPr lang="en-US" sz="2400" b="1" dirty="0"/>
              <a:t>u</a:t>
            </a:r>
            <a:r>
              <a:rPr lang="en-US" sz="2400" dirty="0"/>
              <a:t>) </a:t>
            </a:r>
            <a:r>
              <a:rPr lang="en-US" sz="2400" dirty="0" smtClean="0"/>
              <a:t> = </a:t>
            </a:r>
            <a:r>
              <a:rPr lang="en-US" sz="2400" dirty="0">
                <a:solidFill>
                  <a:srgbClr val="008000"/>
                </a:solidFill>
              </a:rPr>
              <a:t>g</a:t>
            </a:r>
            <a:r>
              <a:rPr lang="en-US" sz="2400" baseline="-25000" dirty="0">
                <a:solidFill>
                  <a:srgbClr val="008000"/>
                </a:solidFill>
              </a:rPr>
              <a:t>io</a:t>
            </a:r>
            <a:r>
              <a:rPr lang="en-US" sz="2400" baseline="30000" dirty="0">
                <a:solidFill>
                  <a:srgbClr val="008000"/>
                </a:solidFill>
              </a:rPr>
              <a:t>r1</a:t>
            </a:r>
            <a:r>
              <a:rPr lang="en-US" sz="2400" dirty="0">
                <a:solidFill>
                  <a:srgbClr val="008000"/>
                </a:solidFill>
              </a:rPr>
              <a:t>(</a:t>
            </a:r>
            <a:r>
              <a:rPr lang="en-US" sz="2400" b="1" dirty="0">
                <a:solidFill>
                  <a:srgbClr val="008000"/>
                </a:solidFill>
              </a:rPr>
              <a:t>u</a:t>
            </a:r>
            <a:r>
              <a:rPr lang="en-US" sz="2400" dirty="0">
                <a:solidFill>
                  <a:srgbClr val="008000"/>
                </a:solidFill>
              </a:rPr>
              <a:t>) 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+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g</a:t>
            </a:r>
            <a:r>
              <a:rPr lang="en-US" sz="2400" baseline="-25000" dirty="0">
                <a:solidFill>
                  <a:srgbClr val="0000FF"/>
                </a:solidFill>
              </a:rPr>
              <a:t>io</a:t>
            </a:r>
            <a:r>
              <a:rPr lang="en-US" sz="2400" baseline="30000" dirty="0">
                <a:solidFill>
                  <a:srgbClr val="0000FF"/>
                </a:solidFill>
              </a:rPr>
              <a:t>r2</a:t>
            </a:r>
            <a:r>
              <a:rPr lang="en-US" sz="2400" dirty="0">
                <a:solidFill>
                  <a:srgbClr val="0000FF"/>
                </a:solidFill>
              </a:rPr>
              <a:t>(</a:t>
            </a:r>
            <a:r>
              <a:rPr lang="en-US" sz="2400" b="1" dirty="0">
                <a:solidFill>
                  <a:srgbClr val="0000FF"/>
                </a:solidFill>
              </a:rPr>
              <a:t>u</a:t>
            </a:r>
            <a:r>
              <a:rPr lang="en-US" sz="2400" dirty="0">
                <a:solidFill>
                  <a:srgbClr val="0000FF"/>
                </a:solidFill>
              </a:rPr>
              <a:t>) 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95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3/4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We can combine these functions compositionally: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defined predicate: replace the factor with a function call</a:t>
            </a:r>
            <a:endParaRPr lang="en-US" sz="2400" dirty="0"/>
          </a:p>
        </p:txBody>
      </p:sp>
      <p:pic>
        <p:nvPicPr>
          <p:cNvPr id="6" name="Picture 5" descr="Screen Shot 2016-06-06 at 5.13.2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 r="41622"/>
          <a:stretch/>
        </p:blipFill>
        <p:spPr>
          <a:xfrm>
            <a:off x="760290" y="2927130"/>
            <a:ext cx="3732333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07164" y="2927130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r1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7164" y="4938632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r2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55926" y="2834222"/>
            <a:ext cx="2264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... = g</a:t>
            </a:r>
            <a:r>
              <a:rPr lang="en-US" sz="2400" baseline="-25000" dirty="0" smtClean="0">
                <a:solidFill>
                  <a:srgbClr val="008000"/>
                </a:solidFill>
              </a:rPr>
              <a:t>aunt</a:t>
            </a:r>
            <a:r>
              <a:rPr lang="en-US" sz="2400" dirty="0" smtClean="0">
                <a:solidFill>
                  <a:srgbClr val="008000"/>
                </a:solidFill>
              </a:rPr>
              <a:t> (</a:t>
            </a:r>
            <a:r>
              <a:rPr lang="en-US" sz="2400" b="1" dirty="0" err="1" smtClean="0">
                <a:solidFill>
                  <a:srgbClr val="008000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8000"/>
                </a:solidFill>
              </a:rPr>
              <a:t>W</a:t>
            </a:r>
            <a:r>
              <a:rPr lang="en-US" sz="2400" dirty="0" smtClean="0">
                <a:solidFill>
                  <a:srgbClr val="008000"/>
                </a:solidFill>
              </a:rPr>
              <a:t>); …. </a:t>
            </a:r>
            <a:endParaRPr lang="en-US" sz="2400" baseline="30000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36921" y="4217733"/>
            <a:ext cx="3967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</a:t>
            </a:r>
            <a:r>
              <a:rPr lang="en-US" sz="2400" baseline="-25000" dirty="0" smtClean="0">
                <a:solidFill>
                  <a:srgbClr val="0000FF"/>
                </a:solidFill>
              </a:rPr>
              <a:t>io</a:t>
            </a:r>
            <a:r>
              <a:rPr lang="en-US" sz="2400" baseline="30000" dirty="0" smtClean="0">
                <a:solidFill>
                  <a:srgbClr val="0000FF"/>
                </a:solidFill>
              </a:rPr>
              <a:t>r2</a:t>
            </a:r>
            <a:r>
              <a:rPr lang="en-US" sz="2400" dirty="0">
                <a:solidFill>
                  <a:srgbClr val="0000FF"/>
                </a:solidFill>
              </a:rPr>
              <a:t>(</a:t>
            </a:r>
            <a:r>
              <a:rPr lang="en-US" sz="2400" b="1" dirty="0">
                <a:solidFill>
                  <a:srgbClr val="0000FF"/>
                </a:solidFill>
              </a:rPr>
              <a:t>u</a:t>
            </a:r>
            <a:r>
              <a:rPr lang="en-US" sz="2400" dirty="0">
                <a:solidFill>
                  <a:srgbClr val="0000FF"/>
                </a:solidFill>
              </a:rPr>
              <a:t>) </a:t>
            </a:r>
            <a:r>
              <a:rPr lang="en-US" sz="2400" dirty="0" smtClean="0">
                <a:solidFill>
                  <a:srgbClr val="0000FF"/>
                </a:solidFill>
              </a:rPr>
              <a:t> = { …   = </a:t>
            </a:r>
            <a:r>
              <a:rPr lang="en-US" sz="2400" b="1" dirty="0" err="1" smtClean="0">
                <a:solidFill>
                  <a:srgbClr val="0000FF"/>
                </a:solidFill>
              </a:rPr>
              <a:t>v</a:t>
            </a:r>
            <a:r>
              <a:rPr lang="en-US" sz="2400" b="1" baseline="-25000" dirty="0" err="1" smtClean="0">
                <a:solidFill>
                  <a:srgbClr val="0000FF"/>
                </a:solidFill>
              </a:rPr>
              <a:t>w</a:t>
            </a:r>
            <a:r>
              <a:rPr lang="en-US" sz="2400" b="1" dirty="0" smtClean="0">
                <a:solidFill>
                  <a:srgbClr val="0000FF"/>
                </a:solidFill>
              </a:rPr>
              <a:t> </a:t>
            </a:r>
            <a:r>
              <a:rPr lang="en-US" sz="2400" b="1" dirty="0" err="1" smtClean="0">
                <a:solidFill>
                  <a:srgbClr val="0000FF"/>
                </a:solidFill>
              </a:rPr>
              <a:t>M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aunt</a:t>
            </a:r>
            <a:r>
              <a:rPr lang="en-US" sz="2400" dirty="0" smtClean="0">
                <a:solidFill>
                  <a:srgbClr val="0000FF"/>
                </a:solidFill>
              </a:rPr>
              <a:t> ; …. }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175393" y="5314736"/>
            <a:ext cx="446838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Up Arrow 8"/>
          <p:cNvSpPr/>
          <p:nvPr/>
        </p:nvSpPr>
        <p:spPr>
          <a:xfrm>
            <a:off x="7525684" y="3512049"/>
            <a:ext cx="246936" cy="70568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17318" y="5601244"/>
            <a:ext cx="8849769" cy="120032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Inference is via a numeric function</a:t>
            </a:r>
            <a:r>
              <a:rPr lang="en-US" sz="2400" dirty="0"/>
              <a:t>:   </a:t>
            </a:r>
            <a:r>
              <a:rPr lang="en-US" sz="2400" b="1" dirty="0" smtClean="0"/>
              <a:t>y’ = </a:t>
            </a:r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 smtClean="0"/>
              <a:t>(</a:t>
            </a:r>
            <a:r>
              <a:rPr lang="en-US" sz="2400" b="1" dirty="0" smtClean="0"/>
              <a:t>v</a:t>
            </a:r>
            <a:r>
              <a:rPr lang="en-US" sz="2400" dirty="0" smtClean="0"/>
              <a:t>), where</a:t>
            </a:r>
            <a:r>
              <a:rPr lang="en-US" sz="2400" b="1" dirty="0" smtClean="0"/>
              <a:t> v</a:t>
            </a:r>
            <a:r>
              <a:rPr lang="en-US" sz="2400" dirty="0" smtClean="0"/>
              <a:t>=</a:t>
            </a:r>
            <a:r>
              <a:rPr lang="en-US" sz="2400" b="1" dirty="0" err="1" smtClean="0"/>
              <a:t>u</a:t>
            </a:r>
            <a:r>
              <a:rPr lang="en-US" sz="2400" baseline="-25000" dirty="0" err="1" smtClean="0"/>
              <a:t>a</a:t>
            </a:r>
            <a:r>
              <a:rPr lang="en-US" sz="2400" baseline="-25000" dirty="0"/>
              <a:t> </a:t>
            </a:r>
            <a:r>
              <a:rPr lang="en-US" sz="2400" dirty="0" smtClean="0"/>
              <a:t>~ {a}</a:t>
            </a:r>
          </a:p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y’ </a:t>
            </a:r>
            <a:r>
              <a:rPr lang="en-US" sz="2400" dirty="0" smtClean="0"/>
              <a:t>encodes </a:t>
            </a:r>
            <a:r>
              <a:rPr lang="en-US" sz="2400" i="1" dirty="0" smtClean="0"/>
              <a:t>{</a:t>
            </a:r>
            <a:r>
              <a:rPr lang="en-US" sz="2400" i="1" dirty="0" err="1" smtClean="0"/>
              <a:t>b:uncle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a,b</a:t>
            </a:r>
            <a:r>
              <a:rPr lang="en-US" sz="2400" i="1" dirty="0" smtClean="0"/>
              <a:t>)} </a:t>
            </a:r>
            <a:r>
              <a:rPr lang="en-US" sz="2400" dirty="0" smtClean="0"/>
              <a:t>is true and </a:t>
            </a:r>
            <a:r>
              <a:rPr lang="en-US" sz="2400" b="1" dirty="0" smtClean="0"/>
              <a:t>y’</a:t>
            </a:r>
            <a:r>
              <a:rPr lang="en-US" sz="2400" dirty="0" smtClean="0"/>
              <a:t>[b]=confidence in uncle(</a:t>
            </a:r>
            <a:r>
              <a:rPr lang="en-US" sz="2400" dirty="0" err="1" smtClean="0"/>
              <a:t>a,b</a:t>
            </a:r>
            <a:r>
              <a:rPr lang="en-US" sz="24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937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4/4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05495" y="1536631"/>
            <a:ext cx="6647331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 learn and inference function for </a:t>
            </a:r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baseline="30000" dirty="0" smtClean="0"/>
              <a:t> </a:t>
            </a:r>
          </a:p>
          <a:p>
            <a:endParaRPr lang="en-US" sz="2400" baseline="300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for each input </a:t>
            </a:r>
            <a:r>
              <a:rPr lang="en-US" sz="2400" b="1" dirty="0" smtClean="0"/>
              <a:t>v </a:t>
            </a:r>
            <a:r>
              <a:rPr lang="en-US" sz="2400" dirty="0" smtClean="0"/>
              <a:t>with desired output </a:t>
            </a:r>
            <a:r>
              <a:rPr lang="en-US" sz="2400" b="1" dirty="0" smtClean="0"/>
              <a:t>y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define a loss function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optimize to reduce loss</a:t>
            </a:r>
          </a:p>
          <a:p>
            <a:pPr marL="742950" lvl="1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default loss function: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  <a:p>
            <a:pPr marL="742950" lvl="1" indent="-285750">
              <a:buFont typeface="Arial"/>
              <a:buChar char="•"/>
            </a:pPr>
            <a:r>
              <a:rPr lang="en-US" sz="2400" dirty="0" err="1" smtClean="0"/>
              <a:t>f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baseline="30000" dirty="0" smtClean="0"/>
              <a:t> </a:t>
            </a:r>
            <a:r>
              <a:rPr lang="en-US" sz="2400" dirty="0" smtClean="0"/>
              <a:t>(</a:t>
            </a:r>
            <a:r>
              <a:rPr lang="en-US" sz="2400" b="1" dirty="0" smtClean="0"/>
              <a:t>v</a:t>
            </a:r>
            <a:r>
              <a:rPr lang="en-US" sz="2400" dirty="0" smtClean="0"/>
              <a:t>) = </a:t>
            </a:r>
            <a:r>
              <a:rPr lang="en-US" sz="2400" dirty="0" err="1" smtClean="0"/>
              <a:t>softmax</a:t>
            </a:r>
            <a:r>
              <a:rPr lang="en-US" sz="2400" dirty="0" smtClean="0"/>
              <a:t> (</a:t>
            </a:r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 smtClean="0"/>
              <a:t> </a:t>
            </a:r>
            <a:r>
              <a:rPr lang="en-US" sz="2400" dirty="0"/>
              <a:t>(</a:t>
            </a:r>
            <a:r>
              <a:rPr lang="en-US" sz="2400" b="1" dirty="0"/>
              <a:t>v</a:t>
            </a:r>
            <a:r>
              <a:rPr lang="en-US" sz="2400" dirty="0"/>
              <a:t>) </a:t>
            </a:r>
            <a:r>
              <a:rPr lang="en-US" sz="2400" dirty="0" smtClean="0"/>
              <a:t>)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loss (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 smtClean="0"/>
              <a:t>, </a:t>
            </a:r>
            <a:r>
              <a:rPr lang="en-US" sz="2400" b="1" dirty="0" smtClean="0"/>
              <a:t>v</a:t>
            </a:r>
            <a:r>
              <a:rPr lang="en-US" sz="2400" dirty="0" smtClean="0"/>
              <a:t>, </a:t>
            </a:r>
            <a:r>
              <a:rPr lang="en-US" sz="2400" b="1" dirty="0" smtClean="0"/>
              <a:t>y</a:t>
            </a:r>
            <a:r>
              <a:rPr lang="en-US" sz="2400" dirty="0" smtClean="0"/>
              <a:t>) = </a:t>
            </a:r>
            <a:r>
              <a:rPr lang="en-US" sz="2400" dirty="0" err="1" smtClean="0"/>
              <a:t>crossEntropy</a:t>
            </a:r>
            <a:r>
              <a:rPr lang="en-US" sz="2400" dirty="0" smtClean="0"/>
              <a:t>(</a:t>
            </a:r>
            <a:r>
              <a:rPr lang="en-US" sz="2400" b="1" dirty="0" smtClean="0"/>
              <a:t>y, y’</a:t>
            </a:r>
            <a:r>
              <a:rPr lang="en-US" sz="2400" dirty="0" smtClean="0"/>
              <a:t>) where </a:t>
            </a:r>
            <a:r>
              <a:rPr lang="en-US" sz="2400" b="1" dirty="0" smtClean="0"/>
              <a:t>y’=</a:t>
            </a:r>
            <a:r>
              <a:rPr lang="en-US" sz="2400" dirty="0"/>
              <a:t>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 smtClean="0"/>
              <a:t> </a:t>
            </a:r>
            <a:r>
              <a:rPr lang="en-US" sz="2400" dirty="0"/>
              <a:t>(</a:t>
            </a:r>
            <a:r>
              <a:rPr lang="en-US" sz="2400" b="1" dirty="0"/>
              <a:t>v</a:t>
            </a:r>
            <a:r>
              <a:rPr lang="en-US" sz="2400" dirty="0"/>
              <a:t>) 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optimize by tuning weights on </a:t>
            </a:r>
            <a:r>
              <a:rPr lang="en-US" sz="2400" u="sng" dirty="0" smtClean="0"/>
              <a:t>specified</a:t>
            </a:r>
            <a:r>
              <a:rPr lang="en-US" sz="2400" dirty="0" smtClean="0"/>
              <a:t> DB predicates (declared parameters)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44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Other Applications of </a:t>
            </a:r>
            <a:r>
              <a:rPr lang="en-US" dirty="0" err="1" smtClean="0"/>
              <a:t>TensorLog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33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311700" y="1446800"/>
            <a:ext cx="8520600" cy="1112000"/>
          </a:xfrm>
          <a:prstGeom prst="rect">
            <a:avLst/>
          </a:prstGeom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who acted in the movie Wise Guys? ['Harvey Keitel', 'Danny DeVito', 'Joe Piscopo', …]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what is a film written by Luke Ricci? ['How to Be a Serial Killer']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4586941" y="2952833"/>
            <a:ext cx="4296684" cy="2434400"/>
          </a:xfrm>
          <a:prstGeom prst="rect">
            <a:avLst/>
          </a:prstGeom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Harvey Keitel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Danny DeVito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Joe Piscopo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Ray Sharkey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directed_by	Wise Guys		Brian De Palma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600" dirty="0">
                <a:solidFill>
                  <a:srgbClr val="000000"/>
                </a:solidFill>
              </a:rPr>
              <a:t>has_genre		Wise Guys		Comedy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release_year	Wise Guys		1986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 dirty="0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450" name="Shape 450"/>
          <p:cNvSpPr txBox="1"/>
          <p:nvPr/>
        </p:nvSpPr>
        <p:spPr>
          <a:xfrm>
            <a:off x="223349" y="2648633"/>
            <a:ext cx="4229121" cy="420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 dirty="0"/>
              <a:t>D</a:t>
            </a:r>
            <a:r>
              <a:rPr lang="en" dirty="0"/>
              <a:t>ata: from Miller, Fisch, Dodge, Karami, Bordes, Weston “Key-Value Memory Networks for Directly Reading Documents”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Questions: 96k train, 20k dev, 10k test </a:t>
            </a:r>
            <a:r>
              <a:rPr lang="en" dirty="0" smtClean="0"/>
              <a:t>Knowledge </a:t>
            </a:r>
            <a:r>
              <a:rPr lang="en" dirty="0"/>
              <a:t>graph: 421k triples about 16k movies, 10 relations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Subgraph/question embedding: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93.5% 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Key-value memory network: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93.9% “reading” the </a:t>
            </a:r>
            <a:r>
              <a:rPr lang="en" dirty="0" smtClean="0"/>
              <a:t>KG</a:t>
            </a:r>
            <a:r>
              <a:rPr lang="en-US" dirty="0" smtClean="0"/>
              <a:t> 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76.2% by reading text of articles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11567"/>
            <a:ext cx="8520600" cy="76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Example: factual Q/A from a KB</a:t>
            </a:r>
            <a:br>
              <a:rPr lang="en-US" dirty="0" smtClean="0"/>
            </a:br>
            <a:r>
              <a:rPr lang="en-US" sz="3600" dirty="0" err="1" smtClean="0"/>
              <a:t>WikiMovies</a:t>
            </a:r>
            <a:r>
              <a:rPr lang="en-US" sz="3600" dirty="0" smtClean="0"/>
              <a:t> dataset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4618774" y="5692588"/>
            <a:ext cx="4213526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an initial retrieval process picks the  set of </a:t>
            </a:r>
          </a:p>
          <a:p>
            <a:r>
              <a:rPr lang="en-US" dirty="0" smtClean="0"/>
              <a:t>memories to start with that are relevant to</a:t>
            </a:r>
          </a:p>
          <a:p>
            <a:r>
              <a:rPr lang="en-US" dirty="0" smtClean="0"/>
              <a:t>a question: KG triples or text passages</a:t>
            </a:r>
          </a:p>
        </p:txBody>
      </p:sp>
    </p:spTree>
    <p:extLst>
      <p:ext uri="{BB962C8B-B14F-4D97-AF65-F5344CB8AC3E}">
        <p14:creationId xmlns:p14="http://schemas.microsoft.com/office/powerpoint/2010/main" val="1177056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279606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2k </a:t>
            </a:r>
            <a:r>
              <a:rPr lang="en" dirty="0" smtClean="0"/>
              <a:t>rules </a:t>
            </a:r>
            <a:r>
              <a:rPr lang="en-US" dirty="0" smtClean="0"/>
              <a:t>with 2k soft predicates</a:t>
            </a:r>
            <a:endParaRPr lang="en" dirty="0">
              <a:solidFill>
                <a:srgbClr val="FF0000"/>
              </a:solidFill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1112000"/>
          </a:xfrm>
          <a:prstGeom prst="rect">
            <a:avLst/>
          </a:prstGeom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who acted in the movie Wise Guys? ['Harvey Keitel', 'Danny DeVito', 'Joe Piscopo', …]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what is a film written by Luke Ricci? ['How to Be a Serial Killer']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4257300" y="2843300"/>
            <a:ext cx="4575000" cy="381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Harvey Keitel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Danny DeVito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Joe Piscopo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starred_actors	Wise Guys		Ray Sharkey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directed_by	Wise Guys		Brian De Palma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has_genre		Wise Guys		Comedy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release_year	Wise Guys		1986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written_by		How to .. Killer	Luke Ricci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has_genre		How to .. Killer	Comedy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119529" y="3003300"/>
            <a:ext cx="3945896" cy="365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answer(Question, Entity</a:t>
            </a:r>
            <a:r>
              <a:rPr lang="en" dirty="0" smtClean="0"/>
              <a:t>)</a:t>
            </a:r>
            <a:r>
              <a:rPr lang="en-US" dirty="0" smtClean="0"/>
              <a:t> :-         </a:t>
            </a:r>
            <a:r>
              <a:rPr lang="en" dirty="0" smtClean="0"/>
              <a:t>mentions_entity(Question,Movie</a:t>
            </a:r>
            <a:r>
              <a:rPr lang="en" dirty="0"/>
              <a:t>) &amp; starred_actors(Movie,Entity) </a:t>
            </a:r>
            <a:r>
              <a:rPr lang="en" dirty="0" smtClean="0"/>
              <a:t>&amp;</a:t>
            </a:r>
            <a:r>
              <a:rPr lang="en-US" dirty="0" smtClean="0"/>
              <a:t> </a:t>
            </a:r>
            <a:r>
              <a:rPr lang="en-US" i="1" dirty="0" smtClean="0">
                <a:solidFill>
                  <a:srgbClr val="FF0000"/>
                </a:solidFill>
              </a:rPr>
              <a:t>feature(</a:t>
            </a:r>
            <a:r>
              <a:rPr lang="en-US" i="1" dirty="0" err="1" smtClean="0">
                <a:solidFill>
                  <a:srgbClr val="FF0000"/>
                </a:solidFill>
              </a:rPr>
              <a:t>Question,F</a:t>
            </a:r>
            <a:r>
              <a:rPr lang="en-US" i="1" dirty="0" smtClean="0">
                <a:solidFill>
                  <a:srgbClr val="FF0000"/>
                </a:solidFill>
              </a:rPr>
              <a:t>),weight1f(F)</a:t>
            </a:r>
          </a:p>
          <a:p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smtClean="0">
                <a:solidFill>
                  <a:srgbClr val="FF0000"/>
                </a:solidFill>
              </a:rPr>
              <a:t> # w1f: relation 1 going “forward”</a:t>
            </a:r>
          </a:p>
          <a:p>
            <a:pPr marL="0" lvl="0" indent="0" rtl="0">
              <a:spcBef>
                <a:spcPts val="0"/>
              </a:spcBef>
              <a:buNone/>
            </a:pPr>
            <a:endParaRPr lang="en-US" dirty="0">
              <a:solidFill>
                <a:schemeClr val="dk1"/>
              </a:solidFill>
            </a:endParaRPr>
          </a:p>
          <a:p>
            <a:r>
              <a:rPr lang="en" dirty="0"/>
              <a:t>answer(Question, Movie</a:t>
            </a:r>
            <a:r>
              <a:rPr lang="en" dirty="0" smtClean="0"/>
              <a:t>)</a:t>
            </a:r>
            <a:r>
              <a:rPr lang="en-US" dirty="0" smtClean="0"/>
              <a:t> :-</a:t>
            </a:r>
            <a:endParaRPr lang="en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dk1"/>
                </a:solidFill>
              </a:rPr>
              <a:t>mentions_entity(Question,Entity</a:t>
            </a:r>
            <a:r>
              <a:rPr lang="en" dirty="0">
                <a:solidFill>
                  <a:schemeClr val="dk1"/>
                </a:solidFill>
              </a:rPr>
              <a:t>) &amp; written_by(Movie,Entity) </a:t>
            </a:r>
            <a:r>
              <a:rPr lang="en" dirty="0" smtClean="0">
                <a:solidFill>
                  <a:schemeClr val="dk1"/>
                </a:solidFill>
              </a:rPr>
              <a:t>&amp;</a:t>
            </a:r>
            <a:r>
              <a:rPr lang="en-US" dirty="0" smtClean="0">
                <a:solidFill>
                  <a:schemeClr val="dk1"/>
                </a:solidFill>
              </a:rPr>
              <a:t> </a:t>
            </a:r>
            <a:r>
              <a:rPr lang="en-US" i="1" dirty="0" smtClean="0">
                <a:solidFill>
                  <a:srgbClr val="FF0000"/>
                </a:solidFill>
              </a:rPr>
              <a:t>feature(</a:t>
            </a:r>
            <a:r>
              <a:rPr lang="en-US" i="1" dirty="0" err="1" smtClean="0">
                <a:solidFill>
                  <a:srgbClr val="FF0000"/>
                </a:solidFill>
              </a:rPr>
              <a:t>Question,F</a:t>
            </a:r>
            <a:r>
              <a:rPr lang="en-US" i="1" dirty="0" smtClean="0">
                <a:solidFill>
                  <a:srgbClr val="FF0000"/>
                </a:solidFill>
              </a:rPr>
              <a:t>),weight9b(F)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  # w9b: </a:t>
            </a:r>
            <a:r>
              <a:rPr lang="en-US" i="1" dirty="0">
                <a:solidFill>
                  <a:srgbClr val="FF0000"/>
                </a:solidFill>
              </a:rPr>
              <a:t>relation </a:t>
            </a:r>
            <a:r>
              <a:rPr lang="en-US" i="1" dirty="0" smtClean="0">
                <a:solidFill>
                  <a:srgbClr val="FF0000"/>
                </a:solidFill>
              </a:rPr>
              <a:t>9 </a:t>
            </a:r>
            <a:r>
              <a:rPr lang="en-US" i="1" dirty="0">
                <a:solidFill>
                  <a:srgbClr val="FF0000"/>
                </a:solidFill>
              </a:rPr>
              <a:t>going </a:t>
            </a:r>
            <a:r>
              <a:rPr lang="en-US" i="1" dirty="0" smtClean="0">
                <a:solidFill>
                  <a:srgbClr val="FF0000"/>
                </a:solidFill>
              </a:rPr>
              <a:t>“backward”</a:t>
            </a:r>
            <a:endParaRPr lang="en-US" i="1" dirty="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" i="1" dirty="0" smtClean="0">
              <a:solidFill>
                <a:schemeClr val="dk1"/>
              </a:solidFill>
            </a:endParaRPr>
          </a:p>
          <a:p>
            <a:pPr marL="457200" lvl="0" indent="0">
              <a:spcBef>
                <a:spcPts val="0"/>
              </a:spcBef>
              <a:buNone/>
            </a:pPr>
            <a:endParaRPr i="1" dirty="0"/>
          </a:p>
        </p:txBody>
      </p:sp>
      <p:sp>
        <p:nvSpPr>
          <p:cNvPr id="6" name="TextBox 5"/>
          <p:cNvSpPr txBox="1"/>
          <p:nvPr/>
        </p:nvSpPr>
        <p:spPr>
          <a:xfrm>
            <a:off x="5886824" y="1028265"/>
            <a:ext cx="3110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 = # relations in DB = 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35911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Relational Learning Systems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524000" y="1752600"/>
          <a:ext cx="6324600" cy="44307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64920"/>
                <a:gridCol w="1264920"/>
                <a:gridCol w="843280"/>
                <a:gridCol w="843280"/>
                <a:gridCol w="1054100"/>
                <a:gridCol w="1054100"/>
              </a:tblGrid>
              <a:tr h="627631">
                <a:tc gridSpan="2">
                  <a:txBody>
                    <a:bodyPr/>
                    <a:lstStyle/>
                    <a:p>
                      <a:pPr marL="342900" indent="-342900" algn="ctr">
                        <a:buAutoNum type="arabicPeriod"/>
                      </a:pPr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2. First order program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Clausal</a:t>
                      </a:r>
                      <a:r>
                        <a:rPr lang="en-US" sz="1800" baseline="0" dirty="0" smtClean="0"/>
                        <a:t> 1</a:t>
                      </a:r>
                      <a:r>
                        <a:rPr lang="en-US" sz="1800" baseline="30000" dirty="0" smtClean="0"/>
                        <a:t>st</a:t>
                      </a:r>
                      <a:r>
                        <a:rPr lang="en-US" sz="1800" baseline="0" dirty="0" smtClean="0"/>
                        <a:t>-order logic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 “Compiled” representation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Undirected</a:t>
                      </a:r>
                      <a:r>
                        <a:rPr lang="en-US" sz="1800" baseline="0" dirty="0" smtClean="0"/>
                        <a:t> graphical model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feature-vector labeled edges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smtClean="0"/>
                        <a:t>Inference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smtClean="0"/>
                        <a:t>Learning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err="1" smtClean="0"/>
                        <a:t>approx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err="1" smtClean="0"/>
                        <a:t>approx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pSGD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4" name="Up-Down Arrow 3"/>
          <p:cNvSpPr/>
          <p:nvPr/>
        </p:nvSpPr>
        <p:spPr>
          <a:xfrm>
            <a:off x="2743200" y="22606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Up-Down Arrow 4"/>
          <p:cNvSpPr/>
          <p:nvPr/>
        </p:nvSpPr>
        <p:spPr>
          <a:xfrm>
            <a:off x="2743200" y="3479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Up-Down Arrow 5"/>
          <p:cNvSpPr/>
          <p:nvPr/>
        </p:nvSpPr>
        <p:spPr>
          <a:xfrm>
            <a:off x="3200400" y="485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2133600" y="4851400"/>
            <a:ext cx="381000" cy="7620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393" name="TextBox 8"/>
          <p:cNvSpPr txBox="1">
            <a:spLocks noChangeArrowheads="1"/>
          </p:cNvSpPr>
          <p:nvPr/>
        </p:nvSpPr>
        <p:spPr bwMode="auto">
          <a:xfrm>
            <a:off x="2162175" y="3708400"/>
            <a:ext cx="126047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“compilation”</a:t>
            </a:r>
            <a:endParaRPr lang="en-US" sz="1800" i="1"/>
          </a:p>
        </p:txBody>
      </p:sp>
      <p:sp>
        <p:nvSpPr>
          <p:cNvPr id="57394" name="TextBox 9"/>
          <p:cNvSpPr txBox="1">
            <a:spLocks noChangeArrowheads="1"/>
          </p:cNvSpPr>
          <p:nvPr/>
        </p:nvSpPr>
        <p:spPr bwMode="auto">
          <a:xfrm>
            <a:off x="2252663" y="2489200"/>
            <a:ext cx="1246187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formalization</a:t>
            </a:r>
            <a:endParaRPr lang="en-US" sz="1800" i="1"/>
          </a:p>
        </p:txBody>
      </p:sp>
      <p:sp>
        <p:nvSpPr>
          <p:cNvPr id="57395" name="TextBox 10"/>
          <p:cNvSpPr txBox="1">
            <a:spLocks noChangeArrowheads="1"/>
          </p:cNvSpPr>
          <p:nvPr/>
        </p:nvSpPr>
        <p:spPr bwMode="auto">
          <a:xfrm>
            <a:off x="4740275" y="1371600"/>
            <a:ext cx="696913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MLNs</a:t>
            </a:r>
            <a:endParaRPr lang="en-US" sz="1800" i="1"/>
          </a:p>
        </p:txBody>
      </p:sp>
      <p:sp>
        <p:nvSpPr>
          <p:cNvPr id="12" name="Up-Down Arrow 11"/>
          <p:cNvSpPr/>
          <p:nvPr/>
        </p:nvSpPr>
        <p:spPr>
          <a:xfrm>
            <a:off x="5257800" y="4876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4191000" y="4876800"/>
            <a:ext cx="381000" cy="7620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Up-Down Arrow 13"/>
          <p:cNvSpPr/>
          <p:nvPr/>
        </p:nvSpPr>
        <p:spPr>
          <a:xfrm>
            <a:off x="4681538" y="2209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399" name="TextBox 14"/>
          <p:cNvSpPr txBox="1">
            <a:spLocks noChangeArrowheads="1"/>
          </p:cNvSpPr>
          <p:nvPr/>
        </p:nvSpPr>
        <p:spPr bwMode="auto">
          <a:xfrm>
            <a:off x="4572000" y="2438400"/>
            <a:ext cx="608013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easy</a:t>
            </a:r>
            <a:endParaRPr lang="en-US" sz="1800" i="1"/>
          </a:p>
        </p:txBody>
      </p:sp>
      <p:sp>
        <p:nvSpPr>
          <p:cNvPr id="16" name="Up-Down Arrow 15"/>
          <p:cNvSpPr/>
          <p:nvPr/>
        </p:nvSpPr>
        <p:spPr>
          <a:xfrm>
            <a:off x="4772025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1" name="TextBox 16"/>
          <p:cNvSpPr txBox="1">
            <a:spLocks noChangeArrowheads="1"/>
          </p:cNvSpPr>
          <p:nvPr/>
        </p:nvSpPr>
        <p:spPr bwMode="auto">
          <a:xfrm>
            <a:off x="4414838" y="3810000"/>
            <a:ext cx="1036637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expensive</a:t>
            </a:r>
            <a:endParaRPr lang="en-US" sz="1800" i="1"/>
          </a:p>
        </p:txBody>
      </p:sp>
      <p:sp>
        <p:nvSpPr>
          <p:cNvPr id="18" name="Up-Down Arrow 17"/>
          <p:cNvSpPr/>
          <p:nvPr/>
        </p:nvSpPr>
        <p:spPr>
          <a:xfrm>
            <a:off x="7162800" y="4876800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6096000" y="4876800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6553200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5" name="TextBox 20"/>
          <p:cNvSpPr txBox="1">
            <a:spLocks noChangeArrowheads="1"/>
          </p:cNvSpPr>
          <p:nvPr/>
        </p:nvSpPr>
        <p:spPr bwMode="auto">
          <a:xfrm>
            <a:off x="6416675" y="3810000"/>
            <a:ext cx="51752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fast</a:t>
            </a:r>
            <a:endParaRPr lang="en-US" sz="1800" i="1"/>
          </a:p>
        </p:txBody>
      </p:sp>
      <p:sp>
        <p:nvSpPr>
          <p:cNvPr id="57406" name="TextBox 21"/>
          <p:cNvSpPr txBox="1">
            <a:spLocks noChangeArrowheads="1"/>
          </p:cNvSpPr>
          <p:nvPr/>
        </p:nvSpPr>
        <p:spPr bwMode="auto">
          <a:xfrm>
            <a:off x="3429000" y="3276600"/>
            <a:ext cx="639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+DB</a:t>
            </a:r>
          </a:p>
        </p:txBody>
      </p:sp>
      <p:sp>
        <p:nvSpPr>
          <p:cNvPr id="23" name="Up-Down Arrow 22"/>
          <p:cNvSpPr/>
          <p:nvPr/>
        </p:nvSpPr>
        <p:spPr>
          <a:xfrm>
            <a:off x="6662738" y="22860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8" name="TextBox 23"/>
          <p:cNvSpPr txBox="1">
            <a:spLocks noChangeArrowheads="1"/>
          </p:cNvSpPr>
          <p:nvPr/>
        </p:nvSpPr>
        <p:spPr bwMode="auto">
          <a:xfrm>
            <a:off x="8001000" y="2590800"/>
            <a:ext cx="87630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harder?</a:t>
            </a:r>
            <a:endParaRPr lang="en-US" sz="1800" i="1"/>
          </a:p>
        </p:txBody>
      </p:sp>
      <p:sp>
        <p:nvSpPr>
          <p:cNvPr id="57409" name="TextBox 24"/>
          <p:cNvSpPr txBox="1">
            <a:spLocks noChangeArrowheads="1"/>
          </p:cNvSpPr>
          <p:nvPr/>
        </p:nvSpPr>
        <p:spPr bwMode="auto">
          <a:xfrm>
            <a:off x="5867400" y="6172200"/>
            <a:ext cx="66675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linear</a:t>
            </a:r>
            <a:endParaRPr lang="en-US" sz="1800" i="1"/>
          </a:p>
        </p:txBody>
      </p:sp>
      <p:sp>
        <p:nvSpPr>
          <p:cNvPr id="57410" name="TextBox 25"/>
          <p:cNvSpPr txBox="1">
            <a:spLocks noChangeArrowheads="1"/>
          </p:cNvSpPr>
          <p:nvPr/>
        </p:nvSpPr>
        <p:spPr bwMode="auto">
          <a:xfrm>
            <a:off x="6781800" y="6172200"/>
            <a:ext cx="1096963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i="1"/>
              <a:t>fast, but </a:t>
            </a:r>
          </a:p>
          <a:p>
            <a:pPr algn="ctr" eaLnBrk="1" hangingPunct="1"/>
            <a:r>
              <a:rPr lang="en-US" sz="1400" i="1"/>
              <a:t>not convex</a:t>
            </a:r>
            <a:endParaRPr lang="en-US" sz="1800" i="1"/>
          </a:p>
        </p:txBody>
      </p:sp>
      <p:sp>
        <p:nvSpPr>
          <p:cNvPr id="57411" name="TextBox 26"/>
          <p:cNvSpPr txBox="1">
            <a:spLocks noChangeArrowheads="1"/>
          </p:cNvSpPr>
          <p:nvPr/>
        </p:nvSpPr>
        <p:spPr bwMode="auto">
          <a:xfrm>
            <a:off x="7924800" y="3667125"/>
            <a:ext cx="9906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i="1"/>
              <a:t>sublinear</a:t>
            </a:r>
            <a:r>
              <a:rPr lang="en-US" sz="1400" i="1"/>
              <a:t> in DB size</a:t>
            </a:r>
            <a:endParaRPr lang="en-US" sz="1800" i="1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6232553" y="1368425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57413" name="TextBox 28"/>
          <p:cNvSpPr txBox="1">
            <a:spLocks noChangeArrowheads="1"/>
          </p:cNvSpPr>
          <p:nvPr/>
        </p:nvSpPr>
        <p:spPr bwMode="auto">
          <a:xfrm>
            <a:off x="7924800" y="5638800"/>
            <a:ext cx="12192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b="1" i="1"/>
              <a:t>can parallelize</a:t>
            </a:r>
            <a:endParaRPr lang="en-US" sz="1800" i="1"/>
          </a:p>
        </p:txBody>
      </p:sp>
    </p:spTree>
    <p:extLst>
      <p:ext uri="{BB962C8B-B14F-4D97-AF65-F5344CB8AC3E}">
        <p14:creationId xmlns:p14="http://schemas.microsoft.com/office/powerpoint/2010/main" val="1529899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279606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2k </a:t>
            </a:r>
            <a:r>
              <a:rPr lang="en" dirty="0" smtClean="0"/>
              <a:t>rules </a:t>
            </a:r>
            <a:r>
              <a:rPr lang="en-US" dirty="0" smtClean="0"/>
              <a:t>with 2k</a:t>
            </a:r>
            <a:r>
              <a:rPr lang="en-US" i="1" dirty="0" smtClean="0"/>
              <a:t> </a:t>
            </a:r>
            <a:r>
              <a:rPr lang="en-US" dirty="0" smtClean="0"/>
              <a:t>soft predicates</a:t>
            </a:r>
            <a:endParaRPr lang="en" dirty="0">
              <a:solidFill>
                <a:srgbClr val="FF0000"/>
              </a:solidFill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1112000"/>
          </a:xfrm>
          <a:prstGeom prst="rect">
            <a:avLst/>
          </a:prstGeom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who acted in the movie Wise Guys? ['Harvey Keitel', 'Danny DeVito', 'Joe Piscopo', …]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what is a film written by Luke Ricci? ['How to Be a Serial Killer']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101" name="Shape 101"/>
          <p:cNvSpPr txBox="1"/>
          <p:nvPr/>
        </p:nvSpPr>
        <p:spPr>
          <a:xfrm>
            <a:off x="119529" y="3003300"/>
            <a:ext cx="3929530" cy="1661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answer(Question, Entity</a:t>
            </a:r>
            <a:r>
              <a:rPr lang="en" dirty="0" smtClean="0"/>
              <a:t>)</a:t>
            </a:r>
            <a:r>
              <a:rPr lang="en-US" dirty="0" smtClean="0"/>
              <a:t> :-         </a:t>
            </a:r>
            <a:r>
              <a:rPr lang="en" dirty="0" smtClean="0"/>
              <a:t>mentions_entity(Question,Movie</a:t>
            </a:r>
            <a:r>
              <a:rPr lang="en" dirty="0"/>
              <a:t>) &amp; starred_actors(Movie,Entity) </a:t>
            </a:r>
            <a:r>
              <a:rPr lang="en" dirty="0" smtClean="0"/>
              <a:t>&amp;</a:t>
            </a:r>
            <a:r>
              <a:rPr lang="en-US" dirty="0" smtClean="0"/>
              <a:t> </a:t>
            </a:r>
            <a:r>
              <a:rPr lang="en-US" i="1" dirty="0" smtClean="0">
                <a:solidFill>
                  <a:srgbClr val="FF0000"/>
                </a:solidFill>
              </a:rPr>
              <a:t>feature(</a:t>
            </a:r>
            <a:r>
              <a:rPr lang="en-US" i="1" dirty="0" err="1" smtClean="0">
                <a:solidFill>
                  <a:srgbClr val="FF0000"/>
                </a:solidFill>
              </a:rPr>
              <a:t>Question,F</a:t>
            </a:r>
            <a:r>
              <a:rPr lang="en-US" i="1" dirty="0" smtClean="0">
                <a:solidFill>
                  <a:srgbClr val="FF0000"/>
                </a:solidFill>
              </a:rPr>
              <a:t>),weight1f(F)</a:t>
            </a:r>
          </a:p>
          <a:p>
            <a:endParaRPr lang="en-US" sz="2400" i="1" dirty="0" smtClean="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" i="1" dirty="0" smtClean="0">
              <a:solidFill>
                <a:schemeClr val="dk1"/>
              </a:solidFill>
            </a:endParaRPr>
          </a:p>
          <a:p>
            <a:pPr marL="457200" lvl="0" indent="0">
              <a:spcBef>
                <a:spcPts val="0"/>
              </a:spcBef>
              <a:buNone/>
            </a:pPr>
            <a:endParaRPr i="1" dirty="0"/>
          </a:p>
        </p:txBody>
      </p:sp>
      <p:sp>
        <p:nvSpPr>
          <p:cNvPr id="4" name="TextBox 3"/>
          <p:cNvSpPr txBox="1"/>
          <p:nvPr/>
        </p:nvSpPr>
        <p:spPr>
          <a:xfrm>
            <a:off x="984623" y="4612870"/>
            <a:ext cx="6932706" cy="13234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000" dirty="0" smtClean="0"/>
              <a:t>weight for rule’s inferences = </a:t>
            </a:r>
          </a:p>
          <a:p>
            <a:pPr marL="457200" indent="-457200">
              <a:buFont typeface="Arial"/>
              <a:buChar char="•"/>
            </a:pPr>
            <a:r>
              <a:rPr lang="en-US" sz="2000" dirty="0" smtClean="0"/>
              <a:t>weighted count of </a:t>
            </a:r>
            <a:r>
              <a:rPr lang="en-US" sz="2000" i="1" dirty="0" smtClean="0"/>
              <a:t>all</a:t>
            </a:r>
            <a:r>
              <a:rPr lang="en-US" sz="2000" dirty="0" smtClean="0"/>
              <a:t> proofs of it = </a:t>
            </a:r>
          </a:p>
          <a:p>
            <a:pPr marL="457200" indent="-457200">
              <a:buFont typeface="Arial"/>
              <a:buChar char="•"/>
            </a:pPr>
            <a:r>
              <a:rPr lang="en-US" sz="2000" dirty="0" smtClean="0"/>
              <a:t>l</a:t>
            </a:r>
            <a:r>
              <a:rPr lang="en-US" sz="2000" u="sng" dirty="0" smtClean="0"/>
              <a:t>inear combination </a:t>
            </a:r>
            <a:r>
              <a:rPr lang="en-US" sz="2000" dirty="0" smtClean="0"/>
              <a:t>of assigned weights for this question type to all active features 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5886824" y="1028265"/>
            <a:ext cx="3110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 = # relations in DB = 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50431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Example: Factual Q/A with a KB</a:t>
            </a:r>
            <a:endParaRPr lang="en" dirty="0"/>
          </a:p>
        </p:txBody>
      </p:sp>
      <p:sp>
        <p:nvSpPr>
          <p:cNvPr id="456" name="Shape 456"/>
          <p:cNvSpPr txBox="1"/>
          <p:nvPr/>
        </p:nvSpPr>
        <p:spPr>
          <a:xfrm>
            <a:off x="379850" y="1620733"/>
            <a:ext cx="8377500" cy="21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800" dirty="0" smtClean="0"/>
              <a:t>KB contains</a:t>
            </a:r>
            <a:r>
              <a:rPr lang="en" sz="2800" dirty="0" smtClean="0"/>
              <a:t>:</a:t>
            </a:r>
            <a:endParaRPr lang="en" sz="2800"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2800" dirty="0" smtClean="0"/>
              <a:t>K</a:t>
            </a:r>
            <a:r>
              <a:rPr lang="en-US" sz="2800" dirty="0" smtClean="0"/>
              <a:t>B</a:t>
            </a:r>
            <a:r>
              <a:rPr lang="en" sz="2800" dirty="0" smtClean="0"/>
              <a:t> facts from Miller et al </a:t>
            </a:r>
            <a:r>
              <a:rPr lang="en-US" sz="2800" dirty="0" smtClean="0"/>
              <a:t> about movies </a:t>
            </a:r>
            <a:r>
              <a:rPr lang="en" sz="2800" dirty="0" smtClean="0"/>
              <a:t>(420k)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2800" dirty="0" smtClean="0"/>
              <a:t>mentions_entity(question_id</a:t>
            </a:r>
            <a:r>
              <a:rPr lang="en" sz="2800" dirty="0"/>
              <a:t>, entity_id) = extract longest exact-match entity names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2800" dirty="0" smtClean="0"/>
              <a:t>has_feature(question_id,word_id</a:t>
            </a:r>
            <a:r>
              <a:rPr lang="en" sz="2800" dirty="0"/>
              <a:t>) = set of words in the question </a:t>
            </a:r>
            <a:r>
              <a:rPr lang="en-US" sz="2800" dirty="0" smtClean="0"/>
              <a:t>(afte</a:t>
            </a:r>
            <a:r>
              <a:rPr lang="en-US" sz="2800" dirty="0"/>
              <a:t>r</a:t>
            </a:r>
            <a:r>
              <a:rPr lang="en" sz="2800" dirty="0" smtClean="0"/>
              <a:t> stoplist</a:t>
            </a:r>
            <a:r>
              <a:rPr lang="en-US" sz="2800" dirty="0" err="1" smtClean="0"/>
              <a:t>ing</a:t>
            </a:r>
            <a:r>
              <a:rPr lang="en-US" sz="2800" dirty="0" smtClean="0"/>
              <a:t>)</a:t>
            </a:r>
            <a:endParaRPr lang="en" sz="2800" dirty="0"/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sz="2800" dirty="0"/>
              <a:t>Adds about 853k triples (total about 1.3M</a:t>
            </a:r>
            <a:r>
              <a:rPr lang="en" sz="2800" dirty="0" smtClean="0"/>
              <a:t>)</a:t>
            </a:r>
            <a:endParaRPr lang="en-US" sz="2800" dirty="0" smtClean="0"/>
          </a:p>
          <a:p>
            <a:pPr marL="914400" lvl="1" indent="-228600" rtl="0">
              <a:spcBef>
                <a:spcPts val="0"/>
              </a:spcBef>
              <a:buChar char="○"/>
            </a:pPr>
            <a:endParaRPr lang="en" sz="28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3320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Example: Factual Q/A with a KB</a:t>
            </a:r>
            <a:endParaRPr lang="en" dirty="0"/>
          </a:p>
        </p:txBody>
      </p:sp>
      <p:sp>
        <p:nvSpPr>
          <p:cNvPr id="3" name="TextBox 2"/>
          <p:cNvSpPr txBox="1"/>
          <p:nvPr/>
        </p:nvSpPr>
        <p:spPr>
          <a:xfrm>
            <a:off x="311700" y="4631765"/>
            <a:ext cx="8520599" cy="181588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Bigger differences: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memory network “works” with unstructured text instead of KB as input (with enough examples)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TensorLog</a:t>
            </a:r>
            <a:r>
              <a:rPr lang="en-US" sz="2800" dirty="0" smtClean="0"/>
              <a:t> allows you to update the KB declaratively</a:t>
            </a:r>
            <a:endParaRPr lang="en-US" sz="2800" dirty="0"/>
          </a:p>
        </p:txBody>
      </p:sp>
      <p:pic>
        <p:nvPicPr>
          <p:cNvPr id="5" name="Picture 4" descr="Screen Shot 2017-07-01 at 2.17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65940"/>
            <a:ext cx="9017001" cy="265205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61412" y="2868707"/>
            <a:ext cx="1570887" cy="1270000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14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975452"/>
              </p:ext>
            </p:extLst>
          </p:nvPr>
        </p:nvGraphicFramePr>
        <p:xfrm>
          <a:off x="1017527" y="1492662"/>
          <a:ext cx="7308325" cy="49793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5661"/>
                <a:gridCol w="1473188"/>
                <a:gridCol w="1859738"/>
                <a:gridCol w="1859738"/>
              </a:tblGrid>
              <a:tr h="6276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 + features on rules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with </a:t>
                      </a:r>
                    </a:p>
                    <a:p>
                      <a:pPr algn="ctr"/>
                      <a:r>
                        <a:rPr lang="en-US" sz="1800" dirty="0" smtClean="0"/>
                        <a:t>weighted</a:t>
                      </a:r>
                      <a:r>
                        <a:rPr lang="en-US" sz="1800" baseline="0" dirty="0" smtClean="0"/>
                        <a:t> binary facts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feature-vector labeled edges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aseline="0" dirty="0" smtClean="0"/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features derived from bound </a:t>
                      </a:r>
                      <a:r>
                        <a:rPr lang="en-US" sz="1800" baseline="0" dirty="0" err="1" smtClean="0"/>
                        <a:t>vars</a:t>
                      </a:r>
                      <a:endParaRPr lang="en-US" sz="1800" dirty="0" smtClean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Factor graph:</a:t>
                      </a:r>
                      <a:r>
                        <a:rPr lang="en-US" sz="1800" baseline="0" dirty="0" smtClean="0"/>
                        <a:t> 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random variable ~ logical variables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factor ~ relation/sparse matrix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KB ~ tensor</a:t>
                      </a:r>
                      <a:endParaRPr lang="en-US" sz="1800" dirty="0" smtClean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parallel SGD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Belief</a:t>
                      </a:r>
                      <a:r>
                        <a:rPr lang="en-US" sz="1800" baseline="0" dirty="0" smtClean="0"/>
                        <a:t> propagation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minibatched</a:t>
                      </a:r>
                      <a:r>
                        <a:rPr lang="en-US" sz="1800" dirty="0" smtClean="0"/>
                        <a:t> SGD</a:t>
                      </a:r>
                    </a:p>
                    <a:p>
                      <a:pPr algn="ctr"/>
                      <a:r>
                        <a:rPr lang="en-US" sz="1800" dirty="0" smtClean="0"/>
                        <a:t>on GPUs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18" name="Up-Down Arrow 17"/>
          <p:cNvSpPr/>
          <p:nvPr/>
        </p:nvSpPr>
        <p:spPr>
          <a:xfrm>
            <a:off x="36218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1701804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2470099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Up-Down Arrow 22"/>
          <p:cNvSpPr/>
          <p:nvPr/>
        </p:nvSpPr>
        <p:spPr>
          <a:xfrm>
            <a:off x="2470099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2281461" y="1039858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813573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vs </a:t>
            </a:r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endParaRPr lang="en-US" sz="3600" dirty="0"/>
          </a:p>
        </p:txBody>
      </p:sp>
      <p:sp>
        <p:nvSpPr>
          <p:cNvPr id="17" name="Up-Down Arrow 16"/>
          <p:cNvSpPr/>
          <p:nvPr/>
        </p:nvSpPr>
        <p:spPr>
          <a:xfrm>
            <a:off x="6218222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Up-Down Arrow 20"/>
          <p:cNvSpPr/>
          <p:nvPr/>
        </p:nvSpPr>
        <p:spPr>
          <a:xfrm>
            <a:off x="6218222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TextBox 27"/>
          <p:cNvSpPr txBox="1">
            <a:spLocks noChangeArrowheads="1"/>
          </p:cNvSpPr>
          <p:nvPr/>
        </p:nvSpPr>
        <p:spPr bwMode="auto">
          <a:xfrm>
            <a:off x="5821375" y="1039858"/>
            <a:ext cx="136877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TensorLog</a:t>
            </a:r>
            <a:endParaRPr lang="en-US" sz="1800" b="1" i="1" dirty="0"/>
          </a:p>
        </p:txBody>
      </p:sp>
      <p:sp>
        <p:nvSpPr>
          <p:cNvPr id="24" name="Up-Down Arrow 23"/>
          <p:cNvSpPr/>
          <p:nvPr/>
        </p:nvSpPr>
        <p:spPr>
          <a:xfrm>
            <a:off x="72441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5394926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78815" y="2225273"/>
            <a:ext cx="455137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weight on rule features </a:t>
            </a:r>
            <a:r>
              <a:rPr lang="en-US" smtClean="0"/>
              <a:t>&lt;= weighted DB facts</a:t>
            </a:r>
            <a:endParaRPr lang="en-US"/>
          </a:p>
        </p:txBody>
      </p:sp>
      <p:sp>
        <p:nvSpPr>
          <p:cNvPr id="4" name="Frame 3"/>
          <p:cNvSpPr/>
          <p:nvPr/>
        </p:nvSpPr>
        <p:spPr>
          <a:xfrm>
            <a:off x="6523022" y="5832284"/>
            <a:ext cx="1802830" cy="639734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1288" y="6417916"/>
            <a:ext cx="6162390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TensorLog</a:t>
            </a:r>
            <a:r>
              <a:rPr lang="en-US" dirty="0" smtClean="0"/>
              <a:t> is</a:t>
            </a:r>
            <a:r>
              <a:rPr lang="en-US" i="1" dirty="0" smtClean="0"/>
              <a:t> neuro-symbolic/differentiable programming </a:t>
            </a:r>
            <a:r>
              <a:rPr lang="en-US" dirty="0" smtClean="0"/>
              <a:t>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526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2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662780"/>
              </p:ext>
            </p:extLst>
          </p:nvPr>
        </p:nvGraphicFramePr>
        <p:xfrm>
          <a:off x="1017527" y="1492662"/>
          <a:ext cx="7308325" cy="49793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5661"/>
                <a:gridCol w="1473188"/>
                <a:gridCol w="1859738"/>
                <a:gridCol w="1859738"/>
              </a:tblGrid>
              <a:tr h="6276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 + features on rules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with </a:t>
                      </a:r>
                    </a:p>
                    <a:p>
                      <a:pPr algn="ctr"/>
                      <a:r>
                        <a:rPr lang="en-US" sz="1800" dirty="0" smtClean="0"/>
                        <a:t>weighted</a:t>
                      </a:r>
                      <a:r>
                        <a:rPr lang="en-US" sz="1800" baseline="0" dirty="0" smtClean="0"/>
                        <a:t> binary facts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feature-vector labeled edges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aseline="0" dirty="0" smtClean="0"/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features derived from bound </a:t>
                      </a:r>
                      <a:r>
                        <a:rPr lang="en-US" sz="1800" baseline="0" dirty="0" err="1" smtClean="0"/>
                        <a:t>vars</a:t>
                      </a:r>
                      <a:endParaRPr lang="en-US" sz="1800" dirty="0" smtClean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Factor graph:</a:t>
                      </a:r>
                      <a:r>
                        <a:rPr lang="en-US" sz="1800" baseline="0" dirty="0" smtClean="0"/>
                        <a:t> 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random variable ~ logical variables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factor ~ relation/sparse matrix</a:t>
                      </a:r>
                    </a:p>
                    <a:p>
                      <a:pPr algn="ctr"/>
                      <a:r>
                        <a:rPr lang="en-US" sz="1800" baseline="0" dirty="0" smtClean="0"/>
                        <a:t>KB ~ tensor</a:t>
                      </a:r>
                      <a:endParaRPr lang="en-US" sz="1800" dirty="0" smtClean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parallel SGD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Belief</a:t>
                      </a:r>
                      <a:r>
                        <a:rPr lang="en-US" sz="1800" baseline="0" dirty="0" smtClean="0"/>
                        <a:t> propagation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minibatched</a:t>
                      </a:r>
                      <a:r>
                        <a:rPr lang="en-US" sz="1800" dirty="0" smtClean="0"/>
                        <a:t> SGD</a:t>
                      </a:r>
                    </a:p>
                    <a:p>
                      <a:pPr algn="ctr"/>
                      <a:r>
                        <a:rPr lang="en-US" sz="1800" dirty="0" smtClean="0"/>
                        <a:t>on GPUs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18" name="Up-Down Arrow 17"/>
          <p:cNvSpPr/>
          <p:nvPr/>
        </p:nvSpPr>
        <p:spPr>
          <a:xfrm>
            <a:off x="36218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1701804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2470099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Up-Down Arrow 22"/>
          <p:cNvSpPr/>
          <p:nvPr/>
        </p:nvSpPr>
        <p:spPr>
          <a:xfrm>
            <a:off x="2470099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2281461" y="1039858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813573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vs </a:t>
            </a:r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endParaRPr lang="en-US" sz="3600" dirty="0"/>
          </a:p>
        </p:txBody>
      </p:sp>
      <p:sp>
        <p:nvSpPr>
          <p:cNvPr id="17" name="Up-Down Arrow 16"/>
          <p:cNvSpPr/>
          <p:nvPr/>
        </p:nvSpPr>
        <p:spPr>
          <a:xfrm>
            <a:off x="6218222" y="20289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Up-Down Arrow 20"/>
          <p:cNvSpPr/>
          <p:nvPr/>
        </p:nvSpPr>
        <p:spPr>
          <a:xfrm>
            <a:off x="6218222" y="3321239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TextBox 27"/>
          <p:cNvSpPr txBox="1">
            <a:spLocks noChangeArrowheads="1"/>
          </p:cNvSpPr>
          <p:nvPr/>
        </p:nvSpPr>
        <p:spPr bwMode="auto">
          <a:xfrm>
            <a:off x="5821375" y="1039858"/>
            <a:ext cx="136877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TensorLog</a:t>
            </a:r>
            <a:endParaRPr lang="en-US" sz="1800" b="1" i="1" dirty="0"/>
          </a:p>
        </p:txBody>
      </p:sp>
      <p:sp>
        <p:nvSpPr>
          <p:cNvPr id="24" name="Up-Down Arrow 23"/>
          <p:cNvSpPr/>
          <p:nvPr/>
        </p:nvSpPr>
        <p:spPr>
          <a:xfrm>
            <a:off x="7244176" y="5146484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5394926" y="5146484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78815" y="2225273"/>
            <a:ext cx="4551374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weight on rule features </a:t>
            </a:r>
            <a:r>
              <a:rPr lang="en-US" smtClean="0"/>
              <a:t>&lt;= weighted DB facts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43518" y="3512880"/>
            <a:ext cx="4551374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n-</a:t>
            </a:r>
            <a:r>
              <a:rPr lang="en-US" dirty="0" err="1" smtClean="0"/>
              <a:t>ary</a:t>
            </a:r>
            <a:r>
              <a:rPr lang="en-US" dirty="0" smtClean="0"/>
              <a:t> predicate facts &gt; binary predicate facts</a:t>
            </a:r>
            <a:endParaRPr lang="en-US" dirty="0"/>
          </a:p>
        </p:txBody>
      </p:sp>
      <p:sp>
        <p:nvSpPr>
          <p:cNvPr id="4" name="Frame 3"/>
          <p:cNvSpPr/>
          <p:nvPr/>
        </p:nvSpPr>
        <p:spPr>
          <a:xfrm>
            <a:off x="6523022" y="5832284"/>
            <a:ext cx="1802830" cy="639734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1288" y="6417916"/>
            <a:ext cx="6162390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TensorLog</a:t>
            </a:r>
            <a:r>
              <a:rPr lang="en-US" dirty="0" smtClean="0"/>
              <a:t> is</a:t>
            </a:r>
            <a:r>
              <a:rPr lang="en-US" i="1" dirty="0" smtClean="0"/>
              <a:t> neuro-symbolic/differentiable programming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044865" y="1889705"/>
            <a:ext cx="4551374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extensible set of features &gt; </a:t>
            </a:r>
            <a:r>
              <a:rPr lang="en-US" smtClean="0"/>
              <a:t>fixed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778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4" grpId="0" animBg="1"/>
      <p:bldP spid="26" grpId="0" animBg="1"/>
      <p:bldP spid="2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to </a:t>
            </a:r>
            <a:r>
              <a:rPr lang="en-US" dirty="0" err="1" smtClean="0"/>
              <a:t>ProPPR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ProPPR</a:t>
            </a:r>
            <a:r>
              <a:rPr lang="en-US" dirty="0" smtClean="0"/>
              <a:t>: </a:t>
            </a:r>
            <a:r>
              <a:rPr lang="en-US" dirty="0" err="1" smtClean="0"/>
              <a:t>downweights</a:t>
            </a:r>
            <a:r>
              <a:rPr lang="en-US" dirty="0" smtClean="0"/>
              <a:t> long, high-</a:t>
            </a:r>
            <a:r>
              <a:rPr lang="en-US" dirty="0" err="1" smtClean="0"/>
              <a:t>fanout</a:t>
            </a:r>
            <a:r>
              <a:rPr lang="en-US" dirty="0" smtClean="0"/>
              <a:t> proofs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ProPPR</a:t>
            </a:r>
            <a:r>
              <a:rPr lang="en-US" dirty="0" smtClean="0"/>
              <a:t>: locally normalized (stochastic choice of rule)</a:t>
            </a:r>
          </a:p>
          <a:p>
            <a:endParaRPr lang="en-US" dirty="0"/>
          </a:p>
          <a:p>
            <a:r>
              <a:rPr lang="en-US" dirty="0" err="1" smtClean="0"/>
              <a:t>ProPPR</a:t>
            </a:r>
            <a:r>
              <a:rPr lang="en-US" dirty="0" smtClean="0"/>
              <a:t>: can create features on-the-fly during proof process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Tensorlog</a:t>
            </a:r>
            <a:r>
              <a:rPr lang="en-US" dirty="0" smtClean="0"/>
              <a:t>: weights only depend on DB facts</a:t>
            </a:r>
          </a:p>
          <a:p>
            <a:pPr lvl="1"/>
            <a:r>
              <a:rPr lang="en-US" dirty="0" smtClean="0"/>
              <a:t>can sometimes manipulate them to get this bias</a:t>
            </a:r>
          </a:p>
          <a:p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 globally normalized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 binary predicates only, weights on DB facts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88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/>
            </a:r>
            <a:b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</a:t>
            </a:r>
            <a:r>
              <a:rPr lang="en-US" sz="3200" i="1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vs</a:t>
            </a:r>
            <a:r>
              <a:rPr lang="en-US" sz="3200" i="1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Prior 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91" y="1555377"/>
            <a:ext cx="4279809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err="1" smtClean="0"/>
              <a:t>TensorLog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r>
              <a:rPr lang="en-US" sz="2400" dirty="0" smtClean="0"/>
              <a:t>One random variable for each logical variable </a:t>
            </a:r>
            <a:r>
              <a:rPr lang="en-US" sz="2400" b="1" dirty="0" smtClean="0"/>
              <a:t>used</a:t>
            </a:r>
            <a:r>
              <a:rPr lang="en-US" sz="2400" dirty="0" smtClean="0"/>
              <a:t> in a proof.</a:t>
            </a:r>
          </a:p>
          <a:p>
            <a:r>
              <a:rPr lang="en-US" sz="2400" dirty="0" smtClean="0"/>
              <a:t>Random variables are </a:t>
            </a:r>
            <a:r>
              <a:rPr lang="en-US" sz="2400" b="1" dirty="0" err="1" smtClean="0"/>
              <a:t>multinomials</a:t>
            </a:r>
            <a:r>
              <a:rPr lang="en-US" sz="2400" dirty="0" smtClean="0"/>
              <a:t> over the domain of constants.</a:t>
            </a:r>
          </a:p>
          <a:p>
            <a:r>
              <a:rPr lang="en-US" sz="2400" dirty="0" smtClean="0"/>
              <a:t>Each literal in a proof [</a:t>
            </a:r>
            <a:r>
              <a:rPr lang="en-US" sz="2000" dirty="0" smtClean="0"/>
              <a:t>e.g., aunt(X,W)</a:t>
            </a:r>
            <a:r>
              <a:rPr lang="en-US" sz="2400" dirty="0" smtClean="0"/>
              <a:t>] is a factor.</a:t>
            </a:r>
          </a:p>
          <a:p>
            <a:r>
              <a:rPr lang="en-US" sz="2400" dirty="0" smtClean="0"/>
              <a:t>Factor graph is linear in size of theory + depth of recursion </a:t>
            </a:r>
          </a:p>
          <a:p>
            <a:endParaRPr lang="en-US" sz="2400" dirty="0" smtClean="0"/>
          </a:p>
          <a:p>
            <a:r>
              <a:rPr lang="en-US" sz="2400" dirty="0" smtClean="0"/>
              <a:t>Message size = O(#DB constants)</a:t>
            </a:r>
          </a:p>
          <a:p>
            <a:r>
              <a:rPr lang="en-US" sz="2400" b="1" dirty="0" smtClean="0"/>
              <a:t>Inference by </a:t>
            </a:r>
            <a:r>
              <a:rPr lang="en-US" sz="2400" dirty="0" smtClean="0"/>
              <a:t>differentiable </a:t>
            </a:r>
            <a:r>
              <a:rPr lang="en-US" sz="2400" b="1" dirty="0" smtClean="0"/>
              <a:t>function</a:t>
            </a:r>
            <a:endParaRPr lang="en-US" sz="24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93848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KBANN, MLNs, most prior work</a:t>
            </a:r>
          </a:p>
          <a:p>
            <a:endParaRPr lang="en-US" sz="2400" dirty="0" smtClean="0"/>
          </a:p>
          <a:p>
            <a:r>
              <a:rPr lang="en-US" sz="2400" dirty="0" smtClean="0"/>
              <a:t>One random variable for each </a:t>
            </a:r>
            <a:r>
              <a:rPr lang="en-US" sz="2400" b="1" dirty="0" smtClean="0"/>
              <a:t>possible</a:t>
            </a:r>
            <a:r>
              <a:rPr lang="en-US" sz="2400" dirty="0" smtClean="0"/>
              <a:t> ground atomic literal [e.g. </a:t>
            </a:r>
            <a:r>
              <a:rPr lang="en-US" sz="2000" dirty="0" smtClean="0"/>
              <a:t>aunt(</a:t>
            </a:r>
            <a:r>
              <a:rPr lang="en-US" sz="2000" dirty="0" err="1" smtClean="0"/>
              <a:t>sue,bob</a:t>
            </a:r>
            <a:r>
              <a:rPr lang="en-US" sz="2000" dirty="0" smtClean="0"/>
              <a:t>)</a:t>
            </a:r>
            <a:r>
              <a:rPr lang="en-US" sz="2400" dirty="0" smtClean="0"/>
              <a:t>]</a:t>
            </a:r>
            <a:endParaRPr lang="en-US" sz="2400" dirty="0"/>
          </a:p>
          <a:p>
            <a:r>
              <a:rPr lang="en-US" sz="2400" dirty="0" smtClean="0"/>
              <a:t>Random variables are </a:t>
            </a:r>
            <a:r>
              <a:rPr lang="en-US" sz="2400" b="1" dirty="0" smtClean="0"/>
              <a:t>binary</a:t>
            </a:r>
            <a:r>
              <a:rPr lang="en-US" sz="2400" dirty="0" smtClean="0"/>
              <a:t> (literal is true or false)</a:t>
            </a:r>
          </a:p>
          <a:p>
            <a:r>
              <a:rPr lang="en-US" sz="2400" dirty="0" smtClean="0"/>
              <a:t>Varies: for MLN, a </a:t>
            </a:r>
            <a:r>
              <a:rPr lang="en-US" sz="2400" b="1" dirty="0" smtClean="0"/>
              <a:t>ground instance </a:t>
            </a:r>
            <a:r>
              <a:rPr lang="en-US" sz="2400" dirty="0" smtClean="0"/>
              <a:t>of a clause is a factor.</a:t>
            </a:r>
          </a:p>
          <a:p>
            <a:r>
              <a:rPr lang="en-US" sz="2400" dirty="0" smtClean="0"/>
              <a:t>Factor graph is linear in the number of </a:t>
            </a:r>
            <a:r>
              <a:rPr lang="en-US" sz="2400" b="1" dirty="0" smtClean="0"/>
              <a:t>possible </a:t>
            </a:r>
            <a:r>
              <a:rPr lang="en-US" sz="2400" dirty="0" smtClean="0"/>
              <a:t>ground literals = O(#constants </a:t>
            </a:r>
            <a:r>
              <a:rPr lang="en-US" sz="2400" baseline="30000" dirty="0" err="1" smtClean="0"/>
              <a:t>arity</a:t>
            </a:r>
            <a:r>
              <a:rPr lang="en-US" sz="2400" dirty="0" smtClean="0"/>
              <a:t> ) </a:t>
            </a:r>
          </a:p>
          <a:p>
            <a:r>
              <a:rPr lang="en-US" sz="2400" dirty="0" smtClean="0"/>
              <a:t>Messages are binary</a:t>
            </a: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07792" y="6036237"/>
            <a:ext cx="86867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817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</a:t>
            </a:r>
            <a:r>
              <a:rPr lang="en-US" sz="3200" i="1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vs</a:t>
            </a:r>
            <a:r>
              <a:rPr lang="en-US" sz="3200" i="1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Prior 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91" y="1600200"/>
            <a:ext cx="4279809" cy="48106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 smtClean="0"/>
              <a:t>TensorLog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r>
              <a:rPr lang="en-US" sz="2400" dirty="0" smtClean="0"/>
              <a:t>Use BP to count proofs</a:t>
            </a:r>
          </a:p>
          <a:p>
            <a:r>
              <a:rPr lang="en-US" sz="2400" dirty="0" smtClean="0"/>
              <a:t>Language is constrained to messages are “small” and BP converges quickly.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Score for a fact is a potential (to be learned from data), and overlapping facts in explanations are ignored.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600200"/>
            <a:ext cx="4446248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ProbLog2, ….probabilistic DBs</a:t>
            </a:r>
          </a:p>
          <a:p>
            <a:endParaRPr lang="en-US" sz="2400" dirty="0" smtClean="0"/>
          </a:p>
          <a:p>
            <a:r>
              <a:rPr lang="en-US" sz="2400" dirty="0" smtClean="0"/>
              <a:t>Use logical theorem proving to find all “explanations” (minimal sets of supporting facts)</a:t>
            </a:r>
          </a:p>
          <a:p>
            <a:pPr lvl="1"/>
            <a:r>
              <a:rPr lang="en-US" sz="2000" dirty="0" smtClean="0"/>
              <a:t>This set can be exponentially large</a:t>
            </a:r>
          </a:p>
          <a:p>
            <a:endParaRPr lang="en-US" sz="2400" dirty="0" smtClean="0"/>
          </a:p>
          <a:p>
            <a:r>
              <a:rPr lang="en-US" sz="2400" dirty="0" smtClean="0"/>
              <a:t>Tuple-independence: each DB fact is independent probability </a:t>
            </a:r>
            <a:r>
              <a:rPr lang="en-US" sz="2400" dirty="0" smtClean="0">
                <a:sym typeface="Wingdings"/>
              </a:rPr>
              <a:t> </a:t>
            </a:r>
            <a:r>
              <a:rPr lang="en-US" sz="2400" dirty="0" smtClean="0"/>
              <a:t>scoring a set of overlapping explanations is NP-hard.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5756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Inference speed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smtClean="0"/>
              <a:t>ProbLog2 (de </a:t>
            </a:r>
            <a:r>
              <a:rPr lang="en-US" dirty="0" err="1" smtClean="0"/>
              <a:t>Raedt</a:t>
            </a:r>
            <a:r>
              <a:rPr lang="en-US" dirty="0"/>
              <a:t> </a:t>
            </a:r>
            <a:r>
              <a:rPr lang="en-US" i="1" dirty="0" smtClean="0"/>
              <a:t>et al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ProbLog2 uses the tuple-independence model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567788"/>
              </p:ext>
            </p:extLst>
          </p:nvPr>
        </p:nvGraphicFramePr>
        <p:xfrm>
          <a:off x="914400" y="3359573"/>
          <a:ext cx="2556936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26156"/>
                <a:gridCol w="426156"/>
                <a:gridCol w="426156"/>
                <a:gridCol w="426156"/>
                <a:gridCol w="426156"/>
                <a:gridCol w="4261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428067" y="4174064"/>
            <a:ext cx="4343400" cy="16312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Each edge is a DB fact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Many proofs of path(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Proofs reuse the same DB tuples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Keeping track of all the proofs and tuple-reuse is expensive….</a:t>
            </a:r>
            <a:endParaRPr lang="en-US" sz="2000" dirty="0"/>
          </a:p>
        </p:txBody>
      </p:sp>
      <p:cxnSp>
        <p:nvCxnSpPr>
          <p:cNvPr id="8" name="Elbow Connector 7"/>
          <p:cNvCxnSpPr/>
          <p:nvPr/>
        </p:nvCxnSpPr>
        <p:spPr>
          <a:xfrm rot="16200000" flipH="1">
            <a:off x="927100" y="3865032"/>
            <a:ext cx="1744134" cy="1244604"/>
          </a:xfrm>
          <a:prstGeom prst="bentConnector3">
            <a:avLst>
              <a:gd name="adj1" fmla="val 42718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236133" y="3522133"/>
            <a:ext cx="2057400" cy="1913467"/>
            <a:chOff x="1236133" y="3522133"/>
            <a:chExt cx="2057400" cy="1913467"/>
          </a:xfrm>
        </p:grpSpPr>
        <p:cxnSp>
          <p:nvCxnSpPr>
            <p:cNvPr id="11" name="Elbow Connector 10"/>
            <p:cNvCxnSpPr/>
            <p:nvPr/>
          </p:nvCxnSpPr>
          <p:spPr>
            <a:xfrm>
              <a:off x="1236133" y="3522133"/>
              <a:ext cx="2057400" cy="1913467"/>
            </a:xfrm>
            <a:prstGeom prst="bentConnector3">
              <a:avLst>
                <a:gd name="adj1" fmla="val 10144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421467" y="5435600"/>
              <a:ext cx="87206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1041399" y="3733800"/>
            <a:ext cx="1803401" cy="1701800"/>
            <a:chOff x="1041399" y="3733800"/>
            <a:chExt cx="1803401" cy="1701800"/>
          </a:xfrm>
        </p:grpSpPr>
        <p:cxnSp>
          <p:nvCxnSpPr>
            <p:cNvPr id="17" name="Elbow Connector 16"/>
            <p:cNvCxnSpPr/>
            <p:nvPr/>
          </p:nvCxnSpPr>
          <p:spPr>
            <a:xfrm rot="16200000" flipH="1">
              <a:off x="436033" y="4339166"/>
              <a:ext cx="1701800" cy="49106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1532467" y="5435600"/>
              <a:ext cx="499533" cy="0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2032000" y="3928533"/>
              <a:ext cx="0" cy="150706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032000" y="3928533"/>
              <a:ext cx="812800" cy="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/>
            <p:nvPr/>
          </p:nvCxnSpPr>
          <p:spPr>
            <a:xfrm rot="5400000">
              <a:off x="1871135" y="4385734"/>
              <a:ext cx="1430864" cy="516466"/>
            </a:xfrm>
            <a:prstGeom prst="bentConnector3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2163233" y="475826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904962" y="3648772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68369" y="509294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10098" y="4058842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21535" y="5820502"/>
            <a:ext cx="312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path(X,Y) :- edge(X,Y)</a:t>
            </a:r>
          </a:p>
          <a:p>
            <a:r>
              <a:rPr lang="en-US" dirty="0" smtClean="0"/>
              <a:t>path(X,Y) :- edge(X,Z),path(Z,Y)</a:t>
            </a:r>
            <a:endParaRPr lang="en-US" dirty="0"/>
          </a:p>
        </p:txBody>
      </p:sp>
      <p:pic>
        <p:nvPicPr>
          <p:cNvPr id="22" name="Picture 21" descr="Screen Shot 2016-06-07 at 5.00.3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2" t="-539" b="52313"/>
          <a:stretch/>
        </p:blipFill>
        <p:spPr>
          <a:xfrm>
            <a:off x="4538134" y="3171455"/>
            <a:ext cx="4368800" cy="75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69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19" grpId="0" animBg="1"/>
      <p:bldP spid="20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Experiments</a:t>
            </a:r>
            <a:endParaRPr lang="en-US" dirty="0"/>
          </a:p>
        </p:txBody>
      </p:sp>
      <p:pic>
        <p:nvPicPr>
          <p:cNvPr id="9" name="Picture 8" descr="Screen Shot 2017-07-01 at 2.23.4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637" r="39215" b="23596"/>
          <a:stretch/>
        </p:blipFill>
        <p:spPr>
          <a:xfrm>
            <a:off x="-1" y="1567050"/>
            <a:ext cx="8571975" cy="2422244"/>
          </a:xfrm>
          <a:prstGeom prst="rect">
            <a:avLst/>
          </a:prstGeom>
        </p:spPr>
      </p:pic>
      <p:pic>
        <p:nvPicPr>
          <p:cNvPr id="10" name="Picture 9" descr="Screen Shot 2017-07-01 at 2.25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05" y="4737596"/>
            <a:ext cx="6863230" cy="194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Screen Shot 2013-04-22 at 3.07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375" y="381000"/>
            <a:ext cx="7948913" cy="3889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037013" y="4114800"/>
            <a:ext cx="5105400" cy="2362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65613" y="6019800"/>
            <a:ext cx="2895600" cy="36988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dirty="0"/>
              <a:t>Program </a:t>
            </a:r>
            <a:r>
              <a:rPr lang="en-US" sz="1600" dirty="0"/>
              <a:t>(label propagation)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92963" y="6019800"/>
            <a:ext cx="1697037" cy="36988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LHS </a:t>
            </a:r>
            <a:r>
              <a:rPr lang="en-US" dirty="0">
                <a:sym typeface="Wingdings"/>
              </a:rPr>
              <a:t></a:t>
            </a:r>
            <a:r>
              <a:rPr lang="en-US" dirty="0"/>
              <a:t> features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19600" y="381000"/>
            <a:ext cx="454025" cy="3698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DB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800" y="457200"/>
            <a:ext cx="1946275" cy="36988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/>
              <a:t>Query</a:t>
            </a:r>
            <a:r>
              <a:rPr lang="en-US" dirty="0"/>
              <a:t>: about (</a:t>
            </a:r>
            <a:r>
              <a:rPr lang="en-US" dirty="0" err="1"/>
              <a:t>a,Z</a:t>
            </a:r>
            <a:r>
              <a:rPr lang="en-US" dirty="0"/>
              <a:t>)</a:t>
            </a:r>
          </a:p>
        </p:txBody>
      </p:sp>
      <p:cxnSp>
        <p:nvCxnSpPr>
          <p:cNvPr id="8" name="Elbow Connector 7"/>
          <p:cNvCxnSpPr/>
          <p:nvPr/>
        </p:nvCxnSpPr>
        <p:spPr>
          <a:xfrm rot="16200000" flipV="1">
            <a:off x="457200" y="1066800"/>
            <a:ext cx="3581400" cy="3429000"/>
          </a:xfrm>
          <a:prstGeom prst="bentConnector3">
            <a:avLst>
              <a:gd name="adj1" fmla="val -336"/>
            </a:avLst>
          </a:pr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133600" y="609600"/>
            <a:ext cx="2209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403" name="TextBox 15"/>
          <p:cNvSpPr txBox="1">
            <a:spLocks noChangeArrowheads="1"/>
          </p:cNvSpPr>
          <p:nvPr/>
        </p:nvSpPr>
        <p:spPr bwMode="auto">
          <a:xfrm>
            <a:off x="0" y="4572000"/>
            <a:ext cx="4037013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800" dirty="0"/>
              <a:t>Program + DB + Query define a </a:t>
            </a:r>
            <a:r>
              <a:rPr lang="en-US" sz="1800" i="1" dirty="0"/>
              <a:t>proof </a:t>
            </a:r>
            <a:r>
              <a:rPr lang="en-US" sz="1800" i="1" dirty="0" smtClean="0"/>
              <a:t>graph</a:t>
            </a:r>
            <a:r>
              <a:rPr lang="en-US" sz="1800" dirty="0" smtClean="0"/>
              <a:t>: nodes </a:t>
            </a:r>
            <a:r>
              <a:rPr lang="en-US" sz="1800" dirty="0"/>
              <a:t>are </a:t>
            </a:r>
            <a:r>
              <a:rPr lang="en-US" sz="1800" i="1" dirty="0" smtClean="0"/>
              <a:t>conjunctions, </a:t>
            </a:r>
            <a:r>
              <a:rPr lang="en-US" sz="1800" dirty="0" smtClean="0"/>
              <a:t>and </a:t>
            </a:r>
            <a:r>
              <a:rPr lang="en-US" sz="1800" dirty="0"/>
              <a:t>edges are labeled with sets of </a:t>
            </a:r>
            <a:r>
              <a:rPr lang="en-US" sz="1800" i="1" dirty="0" smtClean="0"/>
              <a:t>features.</a:t>
            </a:r>
          </a:p>
          <a:p>
            <a:pPr algn="l" eaLnBrk="1" hangingPunct="1"/>
            <a:endParaRPr lang="en-US" sz="1800" i="1" dirty="0"/>
          </a:p>
          <a:p>
            <a:pPr algn="l" eaLnBrk="1" hangingPunct="1"/>
            <a:r>
              <a:rPr lang="en-US" sz="1800" b="1" dirty="0" smtClean="0"/>
              <a:t>Confidence in conclusion determined by weight count of  proofs that support it</a:t>
            </a:r>
            <a:endParaRPr lang="en-US" sz="1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4254500" y="4146160"/>
            <a:ext cx="4635500" cy="18158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about(X,Z) :- </a:t>
            </a:r>
            <a:r>
              <a:rPr lang="en-US" sz="1600" dirty="0" err="1" smtClean="0"/>
              <a:t>hsndLabeled</a:t>
            </a:r>
            <a:r>
              <a:rPr lang="en-US" sz="1600" dirty="0" smtClean="0"/>
              <a:t>(X,Z)                 { base}</a:t>
            </a:r>
          </a:p>
          <a:p>
            <a:r>
              <a:rPr lang="en-US" sz="1600" dirty="0"/>
              <a:t>about(X,Z) :- </a:t>
            </a:r>
            <a:r>
              <a:rPr lang="en-US" sz="1600" dirty="0" err="1" smtClean="0"/>
              <a:t>sim</a:t>
            </a:r>
            <a:r>
              <a:rPr lang="en-US" sz="1600" dirty="0" smtClean="0"/>
              <a:t>(X,Y),about(Y,</a:t>
            </a:r>
            <a:r>
              <a:rPr lang="en-US" sz="1600" dirty="0"/>
              <a:t>Z) </a:t>
            </a:r>
            <a:r>
              <a:rPr lang="en-US" sz="1600" dirty="0" smtClean="0"/>
              <a:t>             {prop}</a:t>
            </a:r>
          </a:p>
          <a:p>
            <a:r>
              <a:rPr lang="en-US" sz="1600" dirty="0" err="1" smtClean="0"/>
              <a:t>sim</a:t>
            </a:r>
            <a:r>
              <a:rPr lang="en-US" sz="1600" dirty="0" smtClean="0"/>
              <a:t>(X,Y) :- link(X,Y)                                      {</a:t>
            </a:r>
            <a:r>
              <a:rPr lang="en-US" sz="1600" dirty="0" err="1" smtClean="0"/>
              <a:t>sim,link</a:t>
            </a:r>
            <a:r>
              <a:rPr lang="en-US" sz="1600" dirty="0" smtClean="0"/>
              <a:t>}</a:t>
            </a:r>
          </a:p>
          <a:p>
            <a:r>
              <a:rPr lang="en-US" sz="1600" dirty="0" err="1" smtClean="0"/>
              <a:t>sim</a:t>
            </a:r>
            <a:r>
              <a:rPr lang="en-US" sz="1600" dirty="0" smtClean="0"/>
              <a:t>(X,Y) :-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dirty="0" err="1" smtClean="0"/>
              <a:t>hasWord</a:t>
            </a:r>
            <a:r>
              <a:rPr lang="en-US" sz="1600" dirty="0" smtClean="0"/>
              <a:t>(X,W),</a:t>
            </a:r>
            <a:r>
              <a:rPr lang="en-US" sz="1600" dirty="0" err="1" smtClean="0"/>
              <a:t>hasword</a:t>
            </a:r>
            <a:r>
              <a:rPr lang="en-US" sz="1600" dirty="0" smtClean="0"/>
              <a:t>(Y,W),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dirty="0" err="1" smtClean="0"/>
              <a:t>linkedBy</a:t>
            </a:r>
            <a:r>
              <a:rPr lang="en-US" sz="1600" dirty="0" smtClean="0"/>
              <a:t>(X,Y,W).                                       {</a:t>
            </a:r>
            <a:r>
              <a:rPr lang="en-US" sz="1600" dirty="0" err="1" smtClean="0"/>
              <a:t>sim,word</a:t>
            </a:r>
            <a:r>
              <a:rPr lang="en-US" sz="1600" dirty="0" smtClean="0"/>
              <a:t>}</a:t>
            </a:r>
          </a:p>
          <a:p>
            <a:r>
              <a:rPr lang="en-US" sz="1600" dirty="0" err="1" smtClean="0"/>
              <a:t>linkedBy</a:t>
            </a:r>
            <a:r>
              <a:rPr lang="en-US" sz="1600" dirty="0" smtClean="0"/>
              <a:t>(X,Y,W):-true                                {by(W)}</a:t>
            </a:r>
          </a:p>
        </p:txBody>
      </p:sp>
    </p:spTree>
    <p:extLst>
      <p:ext uri="{BB962C8B-B14F-4D97-AF65-F5344CB8AC3E}">
        <p14:creationId xmlns:p14="http://schemas.microsoft.com/office/powerpoint/2010/main" val="120576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Experiments</a:t>
            </a:r>
            <a:endParaRPr lang="en-US" dirty="0"/>
          </a:p>
        </p:txBody>
      </p:sp>
      <p:pic>
        <p:nvPicPr>
          <p:cNvPr id="9" name="Picture 8" descr="Screen Shot 2017-07-01 at 2.23.4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34" b="5676"/>
          <a:stretch/>
        </p:blipFill>
        <p:spPr>
          <a:xfrm>
            <a:off x="-1" y="2194570"/>
            <a:ext cx="8785561" cy="27808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0235" y="1346849"/>
            <a:ext cx="6096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The semantics are different </a:t>
            </a:r>
            <a:r>
              <a:rPr lang="en-US" sz="2400" dirty="0" smtClean="0"/>
              <a:t>– but </a:t>
            </a:r>
            <a:r>
              <a:rPr lang="en-US" sz="2400" dirty="0" err="1" smtClean="0"/>
              <a:t>TensorLog</a:t>
            </a:r>
            <a:r>
              <a:rPr lang="en-US" sz="2400" dirty="0" smtClean="0"/>
              <a:t> can be trained to do what you want….</a:t>
            </a:r>
            <a:endParaRPr lang="en-US" sz="2400" dirty="0"/>
          </a:p>
        </p:txBody>
      </p:sp>
      <p:pic>
        <p:nvPicPr>
          <p:cNvPr id="6" name="Picture 5" descr="Screen Shot 2017-07-01 at 2.29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53" y="4915305"/>
            <a:ext cx="2554567" cy="19426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71059" y="4049059"/>
            <a:ext cx="4766235" cy="34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2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TensorLog</a:t>
            </a:r>
            <a:r>
              <a:rPr lang="en-US" dirty="0" smtClean="0"/>
              <a:t>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Compilation to </a:t>
            </a:r>
            <a:r>
              <a:rPr lang="en-US" dirty="0" err="1" smtClean="0"/>
              <a:t>Tensorflow</a:t>
            </a:r>
            <a:r>
              <a:rPr lang="en-US" dirty="0" smtClean="0"/>
              <a:t> and </a:t>
            </a:r>
            <a:r>
              <a:rPr lang="en-US" dirty="0" err="1" smtClean="0"/>
              <a:t>Theano</a:t>
            </a:r>
            <a:endParaRPr lang="en-US" dirty="0" smtClean="0"/>
          </a:p>
          <a:p>
            <a:pPr lvl="1"/>
            <a:r>
              <a:rPr lang="en-US" dirty="0" smtClean="0"/>
              <a:t>sparse matrices for KB relations</a:t>
            </a:r>
          </a:p>
          <a:p>
            <a:pPr lvl="1"/>
            <a:r>
              <a:rPr lang="en-US" dirty="0" smtClean="0"/>
              <a:t>dense vectors for “messages” (sets of entities)</a:t>
            </a:r>
          </a:p>
          <a:p>
            <a:pPr lvl="1"/>
            <a:r>
              <a:rPr lang="en-US" dirty="0" smtClean="0"/>
              <a:t>GPU-based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Python+scipy</a:t>
            </a:r>
            <a:r>
              <a:rPr lang="en-US" dirty="0" smtClean="0"/>
              <a:t> “local” implementation</a:t>
            </a:r>
          </a:p>
          <a:p>
            <a:pPr lvl="1"/>
            <a:r>
              <a:rPr lang="en-US" dirty="0" smtClean="0"/>
              <a:t>sparse matrices for KB relations</a:t>
            </a:r>
          </a:p>
          <a:p>
            <a:pPr lvl="1"/>
            <a:r>
              <a:rPr lang="en-US" dirty="0" smtClean="0"/>
              <a:t>sparse vectors for “messages” (sets of entities)</a:t>
            </a:r>
          </a:p>
          <a:p>
            <a:pPr lvl="1"/>
            <a:r>
              <a:rPr lang="en-US" dirty="0" smtClean="0"/>
              <a:t>CPU based</a:t>
            </a:r>
          </a:p>
        </p:txBody>
      </p:sp>
    </p:spTree>
    <p:extLst>
      <p:ext uri="{BB962C8B-B14F-4D97-AF65-F5344CB8AC3E}">
        <p14:creationId xmlns:p14="http://schemas.microsoft.com/office/powerpoint/2010/main" val="642364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Experiments on the Grid Task</a:t>
            </a:r>
            <a:endParaRPr lang="en-US" dirty="0"/>
          </a:p>
        </p:txBody>
      </p:sp>
      <p:pic>
        <p:nvPicPr>
          <p:cNvPr id="6" name="Picture 5" descr="Screen Shot 2017-07-01 at 2.29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53" y="4915305"/>
            <a:ext cx="2554567" cy="1942695"/>
          </a:xfrm>
          <a:prstGeom prst="rect">
            <a:avLst/>
          </a:prstGeom>
        </p:spPr>
      </p:pic>
      <p:pic>
        <p:nvPicPr>
          <p:cNvPr id="4" name="Picture 3" descr="Screen Shot 2017-07-02 at 1.25.0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7390"/>
            <a:ext cx="8934824" cy="2481181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>
            <a:off x="851647" y="4631766"/>
            <a:ext cx="1852705" cy="1673410"/>
          </a:xfrm>
          <a:prstGeom prst="wedgeRectCallout">
            <a:avLst>
              <a:gd name="adj1" fmla="val 176722"/>
              <a:gd name="adj2" fmla="val -8493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scipy</a:t>
            </a:r>
            <a:r>
              <a:rPr lang="en-US" sz="2400" dirty="0"/>
              <a:t> CPU  and fixed </a:t>
            </a:r>
            <a:r>
              <a:rPr lang="en-US" sz="2400" dirty="0" smtClean="0"/>
              <a:t>gradient,</a:t>
            </a:r>
          </a:p>
          <a:p>
            <a:pPr algn="ctr"/>
            <a:r>
              <a:rPr lang="en-US" sz="2400" dirty="0" smtClean="0"/>
              <a:t>no tuning</a:t>
            </a:r>
            <a:endParaRPr lang="en-US" sz="2400" dirty="0"/>
          </a:p>
          <a:p>
            <a:pPr algn="ctr"/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3319929" y="4992997"/>
            <a:ext cx="2238189" cy="1581121"/>
          </a:xfrm>
          <a:prstGeom prst="wedgeRectCallout">
            <a:avLst>
              <a:gd name="adj1" fmla="val 69903"/>
              <a:gd name="adj2" fmla="val -10937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tensorflow</a:t>
            </a:r>
            <a:r>
              <a:rPr lang="en-US" sz="2400" dirty="0" smtClean="0"/>
              <a:t>, GPU, </a:t>
            </a:r>
            <a:r>
              <a:rPr lang="en-US" sz="2400" dirty="0" err="1" smtClean="0"/>
              <a:t>Adagrad</a:t>
            </a:r>
            <a:r>
              <a:rPr lang="en-US" sz="2400" dirty="0" smtClean="0"/>
              <a:t>, no tuning</a:t>
            </a:r>
            <a:endParaRPr lang="en-US" sz="2400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882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Experiments: Relational Learning</a:t>
            </a:r>
            <a:br>
              <a:rPr lang="en-US" dirty="0" smtClean="0"/>
            </a:br>
            <a:r>
              <a:rPr lang="en-US" sz="3600" dirty="0" smtClean="0"/>
              <a:t>Theories Mostly from ISG (Wang &amp; Cohen, 2014)</a:t>
            </a:r>
            <a:endParaRPr lang="en-US" sz="3600" dirty="0"/>
          </a:p>
        </p:txBody>
      </p:sp>
      <p:pic>
        <p:nvPicPr>
          <p:cNvPr id="4" name="Picture 3" descr="Screen Shot 2017-07-01 at 2.30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1468"/>
            <a:ext cx="8556191" cy="266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67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 err="1" smtClean="0"/>
              <a:t>ProPPR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Probabilistic logic system based on approximate weighted proof counting</a:t>
            </a:r>
          </a:p>
          <a:p>
            <a:r>
              <a:rPr lang="en-US" dirty="0" smtClean="0"/>
              <a:t>D-Learner:</a:t>
            </a:r>
          </a:p>
          <a:p>
            <a:pPr lvl="1"/>
            <a:r>
              <a:rPr lang="en-US" dirty="0" smtClean="0"/>
              <a:t>Declarative SSL system based on </a:t>
            </a:r>
            <a:r>
              <a:rPr lang="en-US" dirty="0" err="1" smtClean="0"/>
              <a:t>ProPPR</a:t>
            </a:r>
            <a:endParaRPr lang="en-US" dirty="0" smtClean="0"/>
          </a:p>
          <a:p>
            <a:r>
              <a:rPr lang="en-US" dirty="0" err="1" smtClean="0"/>
              <a:t>TensorLog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New probabilistic system that compiles inference to </a:t>
            </a:r>
            <a:r>
              <a:rPr lang="en-US" dirty="0" err="1" smtClean="0"/>
              <a:t>TensorFlow</a:t>
            </a:r>
            <a:r>
              <a:rPr lang="en-US" dirty="0" smtClean="0"/>
              <a:t> computation graphs</a:t>
            </a:r>
          </a:p>
          <a:p>
            <a:r>
              <a:rPr lang="en-US" dirty="0" smtClean="0"/>
              <a:t>Applications of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0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486869" y="3244334"/>
            <a:ext cx="5097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Fan Yang, </a:t>
            </a:r>
            <a:r>
              <a:rPr lang="en-US" sz="2400" dirty="0" err="1" smtClean="0"/>
              <a:t>Zhilin</a:t>
            </a:r>
            <a:r>
              <a:rPr lang="en-US" sz="2400" dirty="0" smtClean="0"/>
              <a:t> Yang, Cohen NIPS 2017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593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46100" cy="471991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Current work with Fan Yang (2</a:t>
            </a:r>
            <a:r>
              <a:rPr lang="en-US" baseline="30000" dirty="0" smtClean="0"/>
              <a:t>nd</a:t>
            </a:r>
            <a:r>
              <a:rPr lang="en-US" dirty="0" smtClean="0"/>
              <a:t> year PhD at CMU)</a:t>
            </a:r>
            <a:r>
              <a:rPr lang="en-US" dirty="0"/>
              <a:t> and </a:t>
            </a:r>
            <a:r>
              <a:rPr lang="en-US" dirty="0" err="1"/>
              <a:t>Zhilin</a:t>
            </a:r>
            <a:r>
              <a:rPr lang="en-US" dirty="0"/>
              <a:t> Yang </a:t>
            </a:r>
            <a:r>
              <a:rPr lang="en-US" dirty="0" smtClean="0"/>
              <a:t>(3</a:t>
            </a:r>
            <a:r>
              <a:rPr lang="en-US" baseline="30000" dirty="0" smtClean="0"/>
              <a:t>rd</a:t>
            </a:r>
            <a:r>
              <a:rPr lang="en-US" dirty="0" smtClean="0"/>
              <a:t> year PhD)</a:t>
            </a:r>
          </a:p>
          <a:p>
            <a:r>
              <a:rPr lang="en-US" dirty="0" smtClean="0"/>
              <a:t>Basic idea:</a:t>
            </a:r>
          </a:p>
          <a:p>
            <a:pPr lvl="1"/>
            <a:r>
              <a:rPr lang="en-US" dirty="0" err="1" smtClean="0"/>
              <a:t>TensorLog</a:t>
            </a:r>
            <a:r>
              <a:rPr lang="en-US" dirty="0" smtClean="0"/>
              <a:t> programs are compiled to a sequence of </a:t>
            </a:r>
            <a:r>
              <a:rPr lang="en-US" i="1" dirty="0" smtClean="0"/>
              <a:t>differentiable operators</a:t>
            </a:r>
          </a:p>
          <a:p>
            <a:pPr lvl="1"/>
            <a:r>
              <a:rPr lang="en-US" dirty="0" smtClean="0"/>
              <a:t>Each operator is applied to a memory location </a:t>
            </a:r>
            <a:r>
              <a:rPr lang="en-US" dirty="0" smtClean="0">
                <a:sym typeface="Wingdings"/>
              </a:rPr>
              <a:t>~=</a:t>
            </a:r>
            <a:r>
              <a:rPr lang="en-US" dirty="0" smtClean="0"/>
              <a:t> logical variable</a:t>
            </a:r>
          </a:p>
          <a:p>
            <a:r>
              <a:rPr lang="en-US" dirty="0" smtClean="0"/>
              <a:t>Learn sequence with a neural controller</a:t>
            </a:r>
            <a:endParaRPr lang="en-US" dirty="0"/>
          </a:p>
        </p:txBody>
      </p:sp>
      <p:pic>
        <p:nvPicPr>
          <p:cNvPr id="6" name="Picture 5" descr="Screen Shot 2017-07-01 at 2.15.4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36" r="55556"/>
          <a:stretch/>
        </p:blipFill>
        <p:spPr>
          <a:xfrm>
            <a:off x="5080000" y="3466353"/>
            <a:ext cx="4064000" cy="26598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22222" y="1297828"/>
            <a:ext cx="4621778" cy="16312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Given only examples: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uncle(</a:t>
            </a:r>
            <a:r>
              <a:rPr lang="en-US" sz="2000" dirty="0" err="1" smtClean="0"/>
              <a:t>liam,Y</a:t>
            </a:r>
            <a:r>
              <a:rPr lang="en-US" sz="2000" dirty="0" smtClean="0"/>
              <a:t>): Y should be {“bob”}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aunt(</a:t>
            </a:r>
            <a:r>
              <a:rPr lang="en-US" sz="2000" dirty="0" err="1" smtClean="0"/>
              <a:t>liam,Y</a:t>
            </a:r>
            <a:r>
              <a:rPr lang="en-US" sz="2000" dirty="0" smtClean="0"/>
              <a:t>):Y should be {“</a:t>
            </a:r>
            <a:r>
              <a:rPr lang="en-US" sz="2000" dirty="0" err="1" smtClean="0"/>
              <a:t>mary</a:t>
            </a:r>
            <a:r>
              <a:rPr lang="en-US" sz="2000" dirty="0" smtClean="0"/>
              <a:t>, “sue”}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…</a:t>
            </a:r>
          </a:p>
          <a:p>
            <a:r>
              <a:rPr lang="en-US" sz="2000" dirty="0" smtClean="0"/>
              <a:t>Learn the inference functions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303"/>
            <a:ext cx="1211224" cy="153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9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rules for </a:t>
            </a:r>
            <a:r>
              <a:rPr lang="en-US" dirty="0" err="1" smtClean="0"/>
              <a:t>TensorLog</a:t>
            </a:r>
            <a:endParaRPr lang="en-US" dirty="0"/>
          </a:p>
        </p:txBody>
      </p:sp>
      <p:pic>
        <p:nvPicPr>
          <p:cNvPr id="6" name="Picture 5" descr="Screen Shot 2017-07-01 at 2.15.4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3" t="43368" r="57843" b="25878"/>
          <a:stretch/>
        </p:blipFill>
        <p:spPr>
          <a:xfrm>
            <a:off x="6462805" y="4721411"/>
            <a:ext cx="2337547" cy="1225177"/>
          </a:xfrm>
          <a:prstGeom prst="rect">
            <a:avLst/>
          </a:prstGeom>
        </p:spPr>
      </p:pic>
      <p:pic>
        <p:nvPicPr>
          <p:cNvPr id="7" name="Picture 6" descr="Screen Shot 2017-07-01 at 2.37.4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48"/>
          <a:stretch/>
        </p:blipFill>
        <p:spPr>
          <a:xfrm>
            <a:off x="0" y="1950944"/>
            <a:ext cx="6260353" cy="30607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98681" y="1417638"/>
            <a:ext cx="4467412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LSTM controller: reads </a:t>
            </a:r>
            <a:r>
              <a:rPr lang="en-US" sz="2400" dirty="0" err="1" smtClean="0"/>
              <a:t>p,a</a:t>
            </a:r>
            <a:r>
              <a:rPr lang="en-US" sz="2400" dirty="0" smtClean="0"/>
              <a:t> at each time step in computing Y : p(</a:t>
            </a:r>
            <a:r>
              <a:rPr lang="en-US" sz="2400" dirty="0" err="1" smtClean="0"/>
              <a:t>a,Y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36176" y="5011644"/>
            <a:ext cx="4467412" cy="15696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New memory  cell allocated at each time step: contents are formed by attention over ops and previous memory cells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57199" y="1417638"/>
            <a:ext cx="2112683" cy="15696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Final output is attention over memory cells after T steps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672730" y="2617966"/>
            <a:ext cx="2306918" cy="12003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Current status:</a:t>
            </a:r>
          </a:p>
          <a:p>
            <a:r>
              <a:rPr lang="en-US" sz="2400" dirty="0" smtClean="0"/>
              <a:t>chain rules only,</a:t>
            </a:r>
          </a:p>
          <a:p>
            <a:r>
              <a:rPr lang="en-US" sz="2400" dirty="0" smtClean="0"/>
              <a:t>hard KB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803588" y="5936600"/>
            <a:ext cx="4144982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Cell holds distribution over DB variables (BP message)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35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 for Neural Inductive Logic Programming</a:t>
            </a:r>
            <a:endParaRPr lang="en-US" dirty="0"/>
          </a:p>
        </p:txBody>
      </p:sp>
      <p:pic>
        <p:nvPicPr>
          <p:cNvPr id="4" name="Picture 3" descr="Screen Shot 2017-07-01 at 2.4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2080558"/>
            <a:ext cx="8970602" cy="2521323"/>
          </a:xfrm>
          <a:prstGeom prst="rect">
            <a:avLst/>
          </a:prstGeom>
        </p:spPr>
      </p:pic>
      <p:pic>
        <p:nvPicPr>
          <p:cNvPr id="5" name="Picture 4" descr="Screen Shot 2017-07-01 at 2.47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270" y="4794249"/>
            <a:ext cx="6060142" cy="215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38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 for Neural Inductive Logic Programming</a:t>
            </a:r>
            <a:endParaRPr lang="en-US" dirty="0"/>
          </a:p>
        </p:txBody>
      </p:sp>
      <p:pic>
        <p:nvPicPr>
          <p:cNvPr id="3" name="Picture 2" descr="Screen Shot 2017-07-01 at 2.4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339" y="2291814"/>
            <a:ext cx="6475132" cy="46195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728979"/>
            <a:ext cx="8589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Synthetic task: learning specific long paths in grid, like “NE-NE-S-S”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551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Screen Shot 2013-04-22 at 3.07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375" y="331787"/>
            <a:ext cx="7948913" cy="3889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19600" y="381000"/>
            <a:ext cx="454025" cy="3698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DB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800" y="457200"/>
            <a:ext cx="1946275" cy="36988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/>
              <a:t>Query</a:t>
            </a:r>
            <a:r>
              <a:rPr lang="en-US" dirty="0"/>
              <a:t>: about (</a:t>
            </a:r>
            <a:r>
              <a:rPr lang="en-US" dirty="0" err="1"/>
              <a:t>a,Z</a:t>
            </a:r>
            <a:r>
              <a:rPr lang="en-US" dirty="0"/>
              <a:t>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2133600" y="609600"/>
            <a:ext cx="2209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403" name="TextBox 15"/>
          <p:cNvSpPr txBox="1">
            <a:spLocks noChangeArrowheads="1"/>
          </p:cNvSpPr>
          <p:nvPr/>
        </p:nvSpPr>
        <p:spPr bwMode="auto">
          <a:xfrm>
            <a:off x="228599" y="4724400"/>
            <a:ext cx="8461397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dirty="0" smtClean="0"/>
              <a:t>The proofs are counted by </a:t>
            </a:r>
            <a:r>
              <a:rPr lang="en-US" b="1" dirty="0" smtClean="0"/>
              <a:t>random walks with reset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dirty="0" smtClean="0"/>
              <a:t>approximately simulated using PageRank-Nibble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i="1" dirty="0" smtClean="0"/>
              <a:t>long proofs are unlikely</a:t>
            </a:r>
            <a:endParaRPr lang="en-US" i="1" dirty="0"/>
          </a:p>
        </p:txBody>
      </p:sp>
      <p:sp>
        <p:nvSpPr>
          <p:cNvPr id="6" name="Striped Right Arrow 5"/>
          <p:cNvSpPr/>
          <p:nvPr/>
        </p:nvSpPr>
        <p:spPr>
          <a:xfrm rot="2741887">
            <a:off x="2312823" y="1112934"/>
            <a:ext cx="638829" cy="199381"/>
          </a:xfrm>
          <a:prstGeom prst="strip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triped Right Arrow 14"/>
          <p:cNvSpPr/>
          <p:nvPr/>
        </p:nvSpPr>
        <p:spPr>
          <a:xfrm rot="9733719">
            <a:off x="2317886" y="1636045"/>
            <a:ext cx="747508" cy="199381"/>
          </a:xfrm>
          <a:prstGeom prst="strip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triped Right Arrow 15"/>
          <p:cNvSpPr/>
          <p:nvPr/>
        </p:nvSpPr>
        <p:spPr>
          <a:xfrm rot="8197634">
            <a:off x="1832078" y="2143302"/>
            <a:ext cx="554640" cy="284832"/>
          </a:xfrm>
          <a:prstGeom prst="stripedRightArrow">
            <a:avLst>
              <a:gd name="adj1" fmla="val 50000"/>
              <a:gd name="adj2" fmla="val 49772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triped Right Arrow 16"/>
          <p:cNvSpPr/>
          <p:nvPr/>
        </p:nvSpPr>
        <p:spPr>
          <a:xfrm rot="5400000">
            <a:off x="1545920" y="2842060"/>
            <a:ext cx="617477" cy="284832"/>
          </a:xfrm>
          <a:prstGeom prst="stripedRightArrow">
            <a:avLst>
              <a:gd name="adj1" fmla="val 50000"/>
              <a:gd name="adj2" fmla="val 49772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triped Right Arrow 17"/>
          <p:cNvSpPr/>
          <p:nvPr/>
        </p:nvSpPr>
        <p:spPr>
          <a:xfrm rot="8870920">
            <a:off x="1669421" y="3465999"/>
            <a:ext cx="370473" cy="284832"/>
          </a:xfrm>
          <a:prstGeom prst="stripedRightArrow">
            <a:avLst>
              <a:gd name="adj1" fmla="val 50000"/>
              <a:gd name="adj2" fmla="val 49772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215347" y="567415"/>
            <a:ext cx="963973" cy="1409798"/>
            <a:chOff x="1215347" y="567415"/>
            <a:chExt cx="963973" cy="1409798"/>
          </a:xfrm>
        </p:grpSpPr>
        <p:sp>
          <p:nvSpPr>
            <p:cNvPr id="7" name="Curved Left Arrow 6"/>
            <p:cNvSpPr/>
            <p:nvPr/>
          </p:nvSpPr>
          <p:spPr>
            <a:xfrm rot="11906034">
              <a:off x="1760502" y="790518"/>
              <a:ext cx="418818" cy="844212"/>
            </a:xfrm>
            <a:prstGeom prst="curvedLef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Curved Left Arrow 19"/>
            <p:cNvSpPr/>
            <p:nvPr/>
          </p:nvSpPr>
          <p:spPr>
            <a:xfrm rot="12668201">
              <a:off x="1215347" y="567415"/>
              <a:ext cx="398470" cy="1409798"/>
            </a:xfrm>
            <a:prstGeom prst="curvedLef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7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 for Neural Inductive Logic Programming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6472" y="1569118"/>
            <a:ext cx="7515412" cy="9541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You can reconstruct logical rules by monitoring and recording the attention on the inputs</a:t>
            </a:r>
            <a:endParaRPr lang="en-US" sz="2800" dirty="0"/>
          </a:p>
        </p:txBody>
      </p:sp>
      <p:pic>
        <p:nvPicPr>
          <p:cNvPr id="6" name="Picture 5" descr="Screen Shot 2017-07-01 at 2.4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40" y="2693893"/>
            <a:ext cx="9153840" cy="296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59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 for Neural Inductive Logic Programming: </a:t>
            </a:r>
            <a:r>
              <a:rPr lang="en-US" dirty="0" err="1" smtClean="0"/>
              <a:t>WikiMovies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86728" y="4289332"/>
            <a:ext cx="4467412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LSTM controller: reads </a:t>
            </a:r>
            <a:r>
              <a:rPr lang="en-US" sz="2400" dirty="0" err="1" smtClean="0"/>
              <a:t>p,a</a:t>
            </a:r>
            <a:r>
              <a:rPr lang="en-US" sz="2400" dirty="0" smtClean="0"/>
              <a:t> at each time step in computing Y : p(</a:t>
            </a:r>
            <a:r>
              <a:rPr lang="en-US" sz="2400" dirty="0" err="1" smtClean="0"/>
              <a:t>a,Y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998068" y="5288340"/>
            <a:ext cx="5675404" cy="15696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LSTM controller: reads </a:t>
            </a:r>
            <a:r>
              <a:rPr lang="en-US" sz="2400" b="1" dirty="0" err="1"/>
              <a:t>w</a:t>
            </a:r>
            <a:r>
              <a:rPr lang="en-US" sz="2400" dirty="0" err="1" smtClean="0"/>
              <a:t>,a</a:t>
            </a:r>
            <a:r>
              <a:rPr lang="en-US" sz="2400" dirty="0" smtClean="0"/>
              <a:t> at each time step in computing Y : p(</a:t>
            </a:r>
            <a:r>
              <a:rPr lang="en-US" sz="2400" b="1" dirty="0" err="1" smtClean="0"/>
              <a:t>w</a:t>
            </a:r>
            <a:r>
              <a:rPr lang="en-US" sz="2400" dirty="0" err="1" smtClean="0"/>
              <a:t>,Y</a:t>
            </a:r>
            <a:r>
              <a:rPr lang="en-US" sz="2400" dirty="0" smtClean="0"/>
              <a:t>), </a:t>
            </a:r>
            <a:r>
              <a:rPr lang="en-US" sz="2400" b="1" dirty="0" smtClean="0"/>
              <a:t>w </a:t>
            </a:r>
            <a:r>
              <a:rPr lang="en-US" sz="2400" dirty="0" smtClean="0"/>
              <a:t>is sum of word </a:t>
            </a:r>
            <a:r>
              <a:rPr lang="en-US" sz="2400" dirty="0" err="1" smtClean="0"/>
              <a:t>embeddings</a:t>
            </a:r>
            <a:r>
              <a:rPr lang="en-US" sz="2400" dirty="0" smtClean="0"/>
              <a:t> for words in question (100-word vocab)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98068" y="3568888"/>
            <a:ext cx="6442637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/>
              <a:t>TensorLog</a:t>
            </a:r>
            <a:r>
              <a:rPr lang="en-US" sz="2400" dirty="0" smtClean="0"/>
              <a:t> with </a:t>
            </a:r>
            <a:r>
              <a:rPr lang="en-US" sz="2400" dirty="0" err="1" smtClean="0"/>
              <a:t>handcoded</a:t>
            </a:r>
            <a:r>
              <a:rPr lang="en-US" sz="2400" dirty="0" smtClean="0"/>
              <a:t> rules                 95.0</a:t>
            </a:r>
            <a:endParaRPr lang="en-US" sz="2400" dirty="0"/>
          </a:p>
        </p:txBody>
      </p:sp>
      <p:pic>
        <p:nvPicPr>
          <p:cNvPr id="9" name="Picture 8" descr="Screen Shot 2017-07-01 at 2.51.4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22"/>
          <a:stretch/>
        </p:blipFill>
        <p:spPr>
          <a:xfrm>
            <a:off x="833715" y="1386208"/>
            <a:ext cx="6934200" cy="218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46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As more tasks move to a neural architecture we need to understand how to </a:t>
            </a:r>
            <a:r>
              <a:rPr lang="en-US" i="1" dirty="0" smtClean="0"/>
              <a:t>integrate</a:t>
            </a:r>
            <a:r>
              <a:rPr lang="en-US" dirty="0" smtClean="0"/>
              <a:t> “old” methods (like DB) into the neural world</a:t>
            </a:r>
          </a:p>
          <a:p>
            <a:r>
              <a:rPr lang="en-US" dirty="0" smtClean="0"/>
              <a:t>Declarative </a:t>
            </a:r>
            <a:r>
              <a:rPr lang="en-US" dirty="0" smtClean="0"/>
              <a:t>knowledge (facts and rules) is practically necessary</a:t>
            </a:r>
          </a:p>
          <a:p>
            <a:r>
              <a:rPr lang="en-US" dirty="0" smtClean="0"/>
              <a:t>This may require substantial </a:t>
            </a:r>
            <a:r>
              <a:rPr lang="en-US" i="1" dirty="0" smtClean="0"/>
              <a:t>rethinking</a:t>
            </a:r>
            <a:r>
              <a:rPr lang="en-US" dirty="0" smtClean="0"/>
              <a:t> of prior methods</a:t>
            </a:r>
          </a:p>
          <a:p>
            <a:pPr lvl="1"/>
            <a:r>
              <a:rPr lang="en-US" dirty="0" smtClean="0"/>
              <a:t>Grounding to </a:t>
            </a:r>
            <a:r>
              <a:rPr lang="en-US" dirty="0" err="1" smtClean="0"/>
              <a:t>boolean</a:t>
            </a:r>
            <a:r>
              <a:rPr lang="en-US" dirty="0" smtClean="0"/>
              <a:t> </a:t>
            </a:r>
            <a:r>
              <a:rPr lang="en-US" i="1" dirty="0" smtClean="0"/>
              <a:t>vs. </a:t>
            </a:r>
            <a:r>
              <a:rPr lang="en-US" dirty="0" smtClean="0"/>
              <a:t>compiling inference to functions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24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6481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TensorLog</a:t>
            </a:r>
            <a:r>
              <a:rPr lang="en-US" dirty="0" smtClean="0"/>
              <a:t> revisits logic in a neural setting</a:t>
            </a:r>
            <a:endParaRPr lang="en-US" dirty="0"/>
          </a:p>
          <a:p>
            <a:pPr lvl="1"/>
            <a:r>
              <a:rPr lang="en-US" dirty="0" smtClean="0"/>
              <a:t>Scalable (subject to KB fitting in memory)</a:t>
            </a:r>
          </a:p>
          <a:p>
            <a:pPr lvl="1"/>
            <a:r>
              <a:rPr lang="en-US" dirty="0" smtClean="0"/>
              <a:t>Supports learning weights for KB facts and rules</a:t>
            </a:r>
          </a:p>
          <a:p>
            <a:pPr lvl="1"/>
            <a:r>
              <a:rPr lang="en-US" dirty="0" smtClean="0"/>
              <a:t>Fully differentiable and easy to integrate with existing neural infrastructure</a:t>
            </a:r>
          </a:p>
          <a:p>
            <a:pPr lvl="1"/>
            <a:r>
              <a:rPr lang="en-US" dirty="0" smtClean="0"/>
              <a:t>Restricted to: binary relations, </a:t>
            </a:r>
            <a:r>
              <a:rPr lang="en-US" dirty="0" err="1" smtClean="0"/>
              <a:t>polytree</a:t>
            </a:r>
            <a:r>
              <a:rPr lang="en-US" dirty="0" smtClean="0"/>
              <a:t> clauses</a:t>
            </a:r>
          </a:p>
          <a:p>
            <a:r>
              <a:rPr lang="en-US" dirty="0" smtClean="0"/>
              <a:t>Still </a:t>
            </a:r>
            <a:r>
              <a:rPr lang="en-US" dirty="0" smtClean="0"/>
              <a:t>looking at</a:t>
            </a:r>
          </a:p>
          <a:p>
            <a:pPr lvl="1"/>
            <a:r>
              <a:rPr lang="en-US" dirty="0" smtClean="0"/>
              <a:t>Beyond k-hot </a:t>
            </a:r>
            <a:r>
              <a:rPr lang="en-US" dirty="0" err="1"/>
              <a:t>e</a:t>
            </a:r>
            <a:r>
              <a:rPr lang="en-US" dirty="0" err="1" smtClean="0"/>
              <a:t>mbeddings</a:t>
            </a:r>
            <a:r>
              <a:rPr lang="en-US" dirty="0" smtClean="0"/>
              <a:t> for entities and relations</a:t>
            </a:r>
          </a:p>
          <a:p>
            <a:pPr lvl="1"/>
            <a:r>
              <a:rPr lang="en-US" dirty="0" smtClean="0"/>
              <a:t>Further applications/domains/</a:t>
            </a:r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Sketches</a:t>
            </a:r>
            <a:endParaRPr lang="en-US" dirty="0" smtClean="0"/>
          </a:p>
          <a:p>
            <a:pPr lvl="1"/>
            <a:r>
              <a:rPr lang="en-US" dirty="0" smtClean="0"/>
              <a:t>Closer integration of neural ILP and full </a:t>
            </a:r>
            <a:r>
              <a:rPr lang="en-US" dirty="0" err="1" smtClean="0"/>
              <a:t>TensorLog</a:t>
            </a:r>
            <a:endParaRPr lang="en-US" dirty="0" smtClean="0"/>
          </a:p>
          <a:p>
            <a:pPr lvl="1"/>
            <a:r>
              <a:rPr lang="en-US" dirty="0" smtClean="0"/>
              <a:t>Better integration with </a:t>
            </a:r>
            <a:r>
              <a:rPr lang="en-US" dirty="0" err="1" smtClean="0"/>
              <a:t>PyTorch</a:t>
            </a:r>
            <a:r>
              <a:rPr lang="en-US" dirty="0" smtClean="0"/>
              <a:t> and </a:t>
            </a:r>
            <a:r>
              <a:rPr lang="en-US" dirty="0" err="1" smtClean="0"/>
              <a:t>Theano</a:t>
            </a:r>
            <a:endParaRPr lang="en-US" dirty="0" smtClean="0"/>
          </a:p>
          <a:p>
            <a:pPr lvl="1"/>
            <a:r>
              <a:rPr lang="en-US" dirty="0" smtClean="0"/>
              <a:t>Integration with neural readers (e.g., Gated Attention) for better knowledge-driven </a:t>
            </a:r>
            <a:r>
              <a:rPr lang="en-US" dirty="0" smtClean="0"/>
              <a:t>NLP</a:t>
            </a:r>
            <a:r>
              <a:rPr lang="en-US" smtClean="0"/>
              <a:t>/semantic QA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07560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7649"/>
          </a:xfrm>
        </p:spPr>
        <p:txBody>
          <a:bodyPr>
            <a:normAutofit/>
          </a:bodyPr>
          <a:lstStyle/>
          <a:p>
            <a:r>
              <a:rPr lang="en-US" dirty="0" smtClean="0"/>
              <a:t>Funders: NSF,  DARPA DEFT/SAFT,  Google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6463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76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 descr="Screen Shot 2013-04-22 at 3.07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375" y="331787"/>
            <a:ext cx="7948913" cy="3889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19600" y="381000"/>
            <a:ext cx="454025" cy="3698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DB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800" y="457200"/>
            <a:ext cx="1946275" cy="36988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/>
              <a:t>Query</a:t>
            </a:r>
            <a:r>
              <a:rPr lang="en-US" dirty="0"/>
              <a:t>: about (</a:t>
            </a:r>
            <a:r>
              <a:rPr lang="en-US" dirty="0" err="1"/>
              <a:t>a,Z</a:t>
            </a:r>
            <a:r>
              <a:rPr lang="en-US" dirty="0"/>
              <a:t>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2133600" y="609600"/>
            <a:ext cx="2209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532547" y="893210"/>
            <a:ext cx="5655802" cy="2961580"/>
            <a:chOff x="2532547" y="893210"/>
            <a:chExt cx="5655802" cy="2961580"/>
          </a:xfrm>
        </p:grpSpPr>
        <p:sp>
          <p:nvSpPr>
            <p:cNvPr id="6" name="Striped Right Arrow 5"/>
            <p:cNvSpPr/>
            <p:nvPr/>
          </p:nvSpPr>
          <p:spPr>
            <a:xfrm rot="2741887">
              <a:off x="2312823" y="1112934"/>
              <a:ext cx="638829" cy="199381"/>
            </a:xfrm>
            <a:prstGeom prst="striped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Striped Right Arrow 14"/>
            <p:cNvSpPr/>
            <p:nvPr/>
          </p:nvSpPr>
          <p:spPr>
            <a:xfrm rot="540849">
              <a:off x="3426238" y="1658989"/>
              <a:ext cx="2532351" cy="199381"/>
            </a:xfrm>
            <a:prstGeom prst="striped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Striped Right Arrow 15"/>
            <p:cNvSpPr/>
            <p:nvPr/>
          </p:nvSpPr>
          <p:spPr>
            <a:xfrm rot="4169223">
              <a:off x="6112640" y="2258955"/>
              <a:ext cx="490470" cy="188085"/>
            </a:xfrm>
            <a:prstGeom prst="stripedRightArrow">
              <a:avLst>
                <a:gd name="adj1" fmla="val 50000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Striped Right Arrow 18"/>
            <p:cNvSpPr/>
            <p:nvPr/>
          </p:nvSpPr>
          <p:spPr>
            <a:xfrm rot="4169223">
              <a:off x="6287116" y="2784235"/>
              <a:ext cx="490470" cy="188085"/>
            </a:xfrm>
            <a:prstGeom prst="stripedRightArrow">
              <a:avLst>
                <a:gd name="adj1" fmla="val 50000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Striped Right Arrow 20"/>
            <p:cNvSpPr/>
            <p:nvPr/>
          </p:nvSpPr>
          <p:spPr>
            <a:xfrm rot="11644277">
              <a:off x="3523990" y="2693826"/>
              <a:ext cx="2153823" cy="188085"/>
            </a:xfrm>
            <a:prstGeom prst="stripedRightArrow">
              <a:avLst>
                <a:gd name="adj1" fmla="val 50000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Striped Right Arrow 21"/>
            <p:cNvSpPr/>
            <p:nvPr/>
          </p:nvSpPr>
          <p:spPr>
            <a:xfrm rot="1432935">
              <a:off x="3427101" y="2710788"/>
              <a:ext cx="645740" cy="188085"/>
            </a:xfrm>
            <a:prstGeom prst="stripedRightArrow">
              <a:avLst>
                <a:gd name="adj1" fmla="val 50000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Striped Right Arrow 22"/>
            <p:cNvSpPr/>
            <p:nvPr/>
          </p:nvSpPr>
          <p:spPr>
            <a:xfrm rot="9185195">
              <a:off x="3690062" y="3276877"/>
              <a:ext cx="645740" cy="188085"/>
            </a:xfrm>
            <a:prstGeom prst="stripedRightArrow">
              <a:avLst>
                <a:gd name="adj1" fmla="val 50000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Striped Right Arrow 23"/>
            <p:cNvSpPr/>
            <p:nvPr/>
          </p:nvSpPr>
          <p:spPr>
            <a:xfrm rot="250260">
              <a:off x="4381517" y="3488376"/>
              <a:ext cx="321421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Striped Right Arrow 24"/>
            <p:cNvSpPr/>
            <p:nvPr/>
          </p:nvSpPr>
          <p:spPr>
            <a:xfrm rot="354766">
              <a:off x="5679562" y="3592751"/>
              <a:ext cx="438767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Striped Right Arrow 25"/>
            <p:cNvSpPr/>
            <p:nvPr/>
          </p:nvSpPr>
          <p:spPr>
            <a:xfrm>
              <a:off x="7894518" y="3614712"/>
              <a:ext cx="293831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359024" y="3766523"/>
            <a:ext cx="963750" cy="513700"/>
            <a:chOff x="3359024" y="3766523"/>
            <a:chExt cx="963750" cy="513700"/>
          </a:xfrm>
        </p:grpSpPr>
        <p:sp>
          <p:nvSpPr>
            <p:cNvPr id="27" name="Striped Right Arrow 26"/>
            <p:cNvSpPr/>
            <p:nvPr/>
          </p:nvSpPr>
          <p:spPr>
            <a:xfrm rot="3885182">
              <a:off x="3956557" y="3895482"/>
              <a:ext cx="492356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Striped Right Arrow 27"/>
            <p:cNvSpPr/>
            <p:nvPr/>
          </p:nvSpPr>
          <p:spPr>
            <a:xfrm rot="5777639">
              <a:off x="3582588" y="3914006"/>
              <a:ext cx="492356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Striped Right Arrow 28"/>
            <p:cNvSpPr/>
            <p:nvPr/>
          </p:nvSpPr>
          <p:spPr>
            <a:xfrm rot="7455465">
              <a:off x="3232885" y="3892662"/>
              <a:ext cx="492356" cy="240078"/>
            </a:xfrm>
            <a:prstGeom prst="stripedRightArrow">
              <a:avLst>
                <a:gd name="adj1" fmla="val 36963"/>
                <a:gd name="adj2" fmla="val 4977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15"/>
          <p:cNvSpPr txBox="1">
            <a:spLocks noChangeArrowheads="1"/>
          </p:cNvSpPr>
          <p:nvPr/>
        </p:nvSpPr>
        <p:spPr bwMode="auto">
          <a:xfrm>
            <a:off x="228599" y="4724400"/>
            <a:ext cx="846139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dirty="0" smtClean="0"/>
              <a:t>The proofs are counted by </a:t>
            </a:r>
            <a:r>
              <a:rPr lang="en-US" b="1" dirty="0" smtClean="0"/>
              <a:t>random walks with reset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dirty="0" smtClean="0"/>
              <a:t>approximately simulated using PageRank-Nibble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i="1" dirty="0" smtClean="0"/>
              <a:t>long proofs are unlikely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i="1" dirty="0"/>
              <a:t>proofs through high fan-out nodes are </a:t>
            </a:r>
            <a:r>
              <a:rPr lang="en-US" i="1" dirty="0" smtClean="0"/>
              <a:t>unlikely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641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Screen Shot 2013-04-22 at 3.07.1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375" y="331787"/>
            <a:ext cx="7948913" cy="3889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19600" y="381000"/>
            <a:ext cx="454025" cy="3698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DB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800" y="457200"/>
            <a:ext cx="1946275" cy="36988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/>
              <a:t>Query</a:t>
            </a:r>
            <a:r>
              <a:rPr lang="en-US" dirty="0"/>
              <a:t>: about (</a:t>
            </a:r>
            <a:r>
              <a:rPr lang="en-US" dirty="0" err="1"/>
              <a:t>a,Z</a:t>
            </a:r>
            <a:r>
              <a:rPr lang="en-US" dirty="0"/>
              <a:t>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2133600" y="609600"/>
            <a:ext cx="2209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403" name="TextBox 15"/>
          <p:cNvSpPr txBox="1">
            <a:spLocks noChangeArrowheads="1"/>
          </p:cNvSpPr>
          <p:nvPr/>
        </p:nvSpPr>
        <p:spPr bwMode="auto">
          <a:xfrm>
            <a:off x="228599" y="4724400"/>
            <a:ext cx="8461397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800" dirty="0" smtClean="0"/>
              <a:t>The proof graph is explored by </a:t>
            </a:r>
            <a:r>
              <a:rPr lang="en-US" sz="1800" b="1" dirty="0" smtClean="0"/>
              <a:t>random walks with reset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sz="1800" dirty="0" smtClean="0"/>
              <a:t>approximately simulated using PageRank-Nibble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sz="1800" i="1" dirty="0" smtClean="0"/>
              <a:t>long proofs are unlikely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sz="1800" i="1" dirty="0" smtClean="0"/>
              <a:t>proofs through high fan-out nodes are unlikely</a:t>
            </a:r>
          </a:p>
          <a:p>
            <a:pPr marL="285750" indent="-285750" eaLnBrk="1" hangingPunct="1">
              <a:buFont typeface="Arial" charset="0"/>
              <a:buChar char="•"/>
            </a:pPr>
            <a:r>
              <a:rPr lang="en-US" sz="1800" i="1" dirty="0" smtClean="0"/>
              <a:t>transition probabilities are based on a </a:t>
            </a:r>
            <a:r>
              <a:rPr lang="en-US" sz="1800" b="1" i="1" dirty="0" smtClean="0"/>
              <a:t>weighted sum of features</a:t>
            </a:r>
          </a:p>
          <a:p>
            <a:pPr marL="1028700" lvl="1" eaLnBrk="1" hangingPunct="1">
              <a:buFont typeface="Arial" charset="0"/>
              <a:buChar char="•"/>
            </a:pPr>
            <a:r>
              <a:rPr lang="en-US" sz="1800" dirty="0" smtClean="0"/>
              <a:t>weights are </a:t>
            </a:r>
            <a:r>
              <a:rPr lang="en-US" sz="1800" b="1" dirty="0" smtClean="0"/>
              <a:t>learned</a:t>
            </a:r>
            <a:r>
              <a:rPr lang="en-US" sz="1800" dirty="0" smtClean="0"/>
              <a:t> parameters</a:t>
            </a:r>
            <a:endParaRPr lang="en-US" sz="1800" dirty="0"/>
          </a:p>
        </p:txBody>
      </p:sp>
      <p:sp>
        <p:nvSpPr>
          <p:cNvPr id="4" name="Frame 3"/>
          <p:cNvSpPr/>
          <p:nvPr/>
        </p:nvSpPr>
        <p:spPr>
          <a:xfrm>
            <a:off x="4572000" y="2406316"/>
            <a:ext cx="996902" cy="350634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Frame 29"/>
          <p:cNvSpPr/>
          <p:nvPr/>
        </p:nvSpPr>
        <p:spPr>
          <a:xfrm>
            <a:off x="3699997" y="1621399"/>
            <a:ext cx="996902" cy="350634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60338" y="3558215"/>
            <a:ext cx="4635500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about(X,Z) :- </a:t>
            </a:r>
            <a:r>
              <a:rPr lang="en-US" sz="1600" dirty="0" err="1" smtClean="0"/>
              <a:t>hsndLabeled</a:t>
            </a:r>
            <a:r>
              <a:rPr lang="en-US" sz="1600" dirty="0" smtClean="0"/>
              <a:t>(X,Z)                 </a:t>
            </a:r>
            <a:r>
              <a:rPr lang="en-US" sz="1600" b="1" dirty="0" smtClean="0"/>
              <a:t>{ base}</a:t>
            </a:r>
          </a:p>
          <a:p>
            <a:r>
              <a:rPr lang="en-US" sz="1600" dirty="0"/>
              <a:t>about(X,Z) :- </a:t>
            </a:r>
            <a:r>
              <a:rPr lang="en-US" sz="1600" dirty="0" err="1" smtClean="0"/>
              <a:t>sim</a:t>
            </a:r>
            <a:r>
              <a:rPr lang="en-US" sz="1600" dirty="0" smtClean="0"/>
              <a:t>(X,Y),about(Y,</a:t>
            </a:r>
            <a:r>
              <a:rPr lang="en-US" sz="1600" dirty="0"/>
              <a:t>Z) </a:t>
            </a:r>
            <a:r>
              <a:rPr lang="en-US" sz="1600" dirty="0" smtClean="0"/>
              <a:t>             </a:t>
            </a:r>
            <a:r>
              <a:rPr lang="en-US" sz="1600" b="1" dirty="0" smtClean="0"/>
              <a:t>{prop}</a:t>
            </a:r>
          </a:p>
          <a:p>
            <a:r>
              <a:rPr lang="en-US" sz="1600" dirty="0" err="1" smtClean="0"/>
              <a:t>sim</a:t>
            </a:r>
            <a:r>
              <a:rPr lang="en-US" sz="1600" dirty="0" smtClean="0"/>
              <a:t>(X,Y) :- link(X,Y)                                      </a:t>
            </a:r>
            <a:r>
              <a:rPr lang="en-US" sz="1600" b="1" dirty="0" smtClean="0"/>
              <a:t>{</a:t>
            </a:r>
            <a:r>
              <a:rPr lang="en-US" sz="1600" b="1" dirty="0" err="1" smtClean="0"/>
              <a:t>sim,link</a:t>
            </a:r>
            <a:r>
              <a:rPr lang="en-US" sz="1600" b="1" dirty="0" smtClean="0"/>
              <a:t>}</a:t>
            </a:r>
          </a:p>
          <a:p>
            <a:r>
              <a:rPr lang="en-US" sz="1600" dirty="0" err="1" smtClean="0"/>
              <a:t>sim</a:t>
            </a:r>
            <a:r>
              <a:rPr lang="en-US" sz="1600" dirty="0" smtClean="0"/>
              <a:t>(X,Y) :-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dirty="0" err="1" smtClean="0"/>
              <a:t>hasWord</a:t>
            </a:r>
            <a:r>
              <a:rPr lang="en-US" sz="1600" dirty="0" smtClean="0"/>
              <a:t>(X,W),</a:t>
            </a:r>
            <a:r>
              <a:rPr lang="en-US" sz="1600" dirty="0" err="1" smtClean="0"/>
              <a:t>hasword</a:t>
            </a:r>
            <a:r>
              <a:rPr lang="en-US" sz="1600" dirty="0" smtClean="0"/>
              <a:t>(Y,W),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dirty="0" err="1" smtClean="0"/>
              <a:t>linkedBy</a:t>
            </a:r>
            <a:r>
              <a:rPr lang="en-US" sz="1600" dirty="0" smtClean="0"/>
              <a:t>(X,Y,W).                                       </a:t>
            </a:r>
            <a:r>
              <a:rPr lang="en-US" sz="1600" b="1" dirty="0" smtClean="0"/>
              <a:t>{</a:t>
            </a:r>
            <a:r>
              <a:rPr lang="en-US" sz="1600" b="1" dirty="0" err="1" smtClean="0"/>
              <a:t>sim,word</a:t>
            </a:r>
            <a:r>
              <a:rPr lang="en-US" sz="1600" b="1" dirty="0" smtClean="0"/>
              <a:t>}</a:t>
            </a:r>
          </a:p>
          <a:p>
            <a:r>
              <a:rPr lang="en-US" sz="1600" dirty="0" err="1" smtClean="0"/>
              <a:t>linkedBy</a:t>
            </a:r>
            <a:r>
              <a:rPr lang="en-US" sz="1600" dirty="0" smtClean="0"/>
              <a:t>(X,Y,W):-true                                {by(W)}</a:t>
            </a:r>
          </a:p>
        </p:txBody>
      </p:sp>
    </p:spTree>
    <p:extLst>
      <p:ext uri="{BB962C8B-B14F-4D97-AF65-F5344CB8AC3E}">
        <p14:creationId xmlns:p14="http://schemas.microsoft.com/office/powerpoint/2010/main" val="26991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5593</TotalTime>
  <Words>4906</Words>
  <Application>Microsoft Macintosh PowerPoint</Application>
  <PresentationFormat>On-screen Show (4:3)</PresentationFormat>
  <Paragraphs>725</Paragraphs>
  <Slides>74</Slides>
  <Notes>12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5" baseType="lpstr">
      <vt:lpstr>Office Theme</vt:lpstr>
      <vt:lpstr>Probabilistic Logics as  Declarative Bias for Learners</vt:lpstr>
      <vt:lpstr>Outline</vt:lpstr>
      <vt:lpstr>Background: ProPPR</vt:lpstr>
      <vt:lpstr>ProPPR: Infrastructure for Using Learned KBs  [Wang et al, CIKM 2013,EMNLP 2014, MLJ 2015, IJCAI 2015, ACL 2015, IJCAI 2016]</vt:lpstr>
      <vt:lpstr>Relational Learning Systems</vt:lpstr>
      <vt:lpstr>PowerPoint Presentation</vt:lpstr>
      <vt:lpstr>PowerPoint Presentation</vt:lpstr>
      <vt:lpstr>PowerPoint Presentation</vt:lpstr>
      <vt:lpstr>PowerPoint Presentation</vt:lpstr>
      <vt:lpstr>ProPPR: Infrastructure for Using Learned KBs  [CIKM 2013,EMNLP 2014, MLJ 2015, IJCAI 2015, ACL 2015, IJCAI 2016]</vt:lpstr>
      <vt:lpstr>Outline</vt:lpstr>
      <vt:lpstr>Declarative Semi-supervised Learning with ProPPR  [Bing, Bhingra, Cohen, IJCAI 2017]</vt:lpstr>
      <vt:lpstr>SSL problems are common</vt:lpstr>
      <vt:lpstr>Declarative supervised learning in ProPPR</vt:lpstr>
      <vt:lpstr>Common SSL assumption: boundary is in low-density part of the space</vt:lpstr>
      <vt:lpstr>Declarative semi-supervised learning in ProPPR (1)</vt:lpstr>
      <vt:lpstr>Declarative semi-supervised learning in ProPPR (2)</vt:lpstr>
      <vt:lpstr>Declarative semi-supervised learning in ProPPR (3)</vt:lpstr>
      <vt:lpstr>D-Learner wrap-up</vt:lpstr>
      <vt:lpstr>Results on link-based classification</vt:lpstr>
      <vt:lpstr>Real-world example: SSL for extracting medical-information relations from structured documents  </vt:lpstr>
      <vt:lpstr>Results on relation extraction</vt:lpstr>
      <vt:lpstr>ProPPR: Infrastructure for Using Learned KBs  [CIKM 2013,EMNLP 2014, MLJ 2015, IJCAI 2015, ACL 2015, IJCAI 2016]</vt:lpstr>
      <vt:lpstr>Outline</vt:lpstr>
      <vt:lpstr>D-Learner2:   Based on TensorLog instead of ProPPR</vt:lpstr>
      <vt:lpstr>Outline</vt:lpstr>
      <vt:lpstr>Background: TensorLog</vt:lpstr>
      <vt:lpstr>ProPPR vs TensorLog</vt:lpstr>
      <vt:lpstr>Background: PrDDB</vt:lpstr>
      <vt:lpstr>Background: PrDDB</vt:lpstr>
      <vt:lpstr>Key question: how do you reason with neural network infrastructure?</vt:lpstr>
      <vt:lpstr>Key question: how do you reason?</vt:lpstr>
      <vt:lpstr>Explicit grounding is not scalable</vt:lpstr>
      <vt:lpstr>Key question: how do you reason?</vt:lpstr>
      <vt:lpstr>Key question: how do you reason?</vt:lpstr>
      <vt:lpstr>Key question: how do you reason?</vt:lpstr>
      <vt:lpstr>Key question: how do you reason?</vt:lpstr>
      <vt:lpstr>TensorLog: Semantics 1/4</vt:lpstr>
      <vt:lpstr>TensorLog: Semantics 1/4</vt:lpstr>
      <vt:lpstr>TensorLog: Semantics 1/4</vt:lpstr>
      <vt:lpstr>TensorLog: Semantics 1/4</vt:lpstr>
      <vt:lpstr>TensorLog:  Semantics 2/4</vt:lpstr>
      <vt:lpstr>Key question: how do you reason?</vt:lpstr>
      <vt:lpstr>TensorLog:  Semantics 3/4</vt:lpstr>
      <vt:lpstr>TensorLog:  Semantics 3/4</vt:lpstr>
      <vt:lpstr>TensorLog:  Semantics 4/4</vt:lpstr>
      <vt:lpstr>Other Applications of TensorLog</vt:lpstr>
      <vt:lpstr>Example: factual Q/A from a KB WikiMovies dataset</vt:lpstr>
      <vt:lpstr>2k rules with 2k soft predicates</vt:lpstr>
      <vt:lpstr>2k rules with 2k soft predicates</vt:lpstr>
      <vt:lpstr>Example: Factual Q/A with a KB</vt:lpstr>
      <vt:lpstr>Example: Factual Q/A with a KB</vt:lpstr>
      <vt:lpstr>ProPPR vs TensorLog</vt:lpstr>
      <vt:lpstr>ProPPR vs TensorLog</vt:lpstr>
      <vt:lpstr>Comparison to ProPPR</vt:lpstr>
      <vt:lpstr> TensorLog:  Semantics vs Prior Work</vt:lpstr>
      <vt:lpstr>TensorLog:  Semantics vs Prior Work</vt:lpstr>
      <vt:lpstr>More Experiments</vt:lpstr>
      <vt:lpstr>More Experiments</vt:lpstr>
      <vt:lpstr>More Experiments</vt:lpstr>
      <vt:lpstr>TensorLog: implementation</vt:lpstr>
      <vt:lpstr>More Experiments on the Grid Task</vt:lpstr>
      <vt:lpstr>More Experiments: Relational Learning Theories Mostly from ISG (Wang &amp; Cohen, 2014)</vt:lpstr>
      <vt:lpstr>Outline</vt:lpstr>
      <vt:lpstr>Learning Rules for TensorLog</vt:lpstr>
      <vt:lpstr>Learning rules for TensorLog</vt:lpstr>
      <vt:lpstr>Learning rules for TensorLog</vt:lpstr>
      <vt:lpstr>Results for Neural Inductive Logic Programming</vt:lpstr>
      <vt:lpstr>Results for Neural Inductive Logic Programming</vt:lpstr>
      <vt:lpstr>Results for Neural Inductive Logic Programming</vt:lpstr>
      <vt:lpstr>Results for Neural Inductive Logic Programming: WikiMovies</vt:lpstr>
      <vt:lpstr>Conclusions</vt:lpstr>
      <vt:lpstr>Conclusions</vt:lpstr>
      <vt:lpstr>Thanks to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Joint IE and Reasoning: A Scalable Statistical Relational Learning Perspective</dc:title>
  <dc:creator>Yang Wang</dc:creator>
  <cp:lastModifiedBy>William Cohen</cp:lastModifiedBy>
  <cp:revision>544</cp:revision>
  <dcterms:created xsi:type="dcterms:W3CDTF">2015-07-08T20:39:23Z</dcterms:created>
  <dcterms:modified xsi:type="dcterms:W3CDTF">2018-02-03T17:41:13Z</dcterms:modified>
</cp:coreProperties>
</file>

<file path=docProps/thumbnail.jpeg>
</file>